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handoutMasterIdLst>
    <p:handoutMasterId r:id="rId27"/>
  </p:handoutMasterIdLst>
  <p:sldIdLst>
    <p:sldId id="256" r:id="rId4"/>
    <p:sldId id="335" r:id="rId5"/>
    <p:sldId id="336" r:id="rId6"/>
    <p:sldId id="337" r:id="rId7"/>
    <p:sldId id="323" r:id="rId8"/>
    <p:sldId id="326" r:id="rId9"/>
    <p:sldId id="327" r:id="rId10"/>
    <p:sldId id="328" r:id="rId11"/>
    <p:sldId id="295" r:id="rId12"/>
    <p:sldId id="325" r:id="rId13"/>
    <p:sldId id="292" r:id="rId14"/>
    <p:sldId id="339" r:id="rId15"/>
    <p:sldId id="338" r:id="rId16"/>
    <p:sldId id="332" r:id="rId17"/>
    <p:sldId id="329" r:id="rId18"/>
    <p:sldId id="344" r:id="rId19"/>
    <p:sldId id="343" r:id="rId20"/>
    <p:sldId id="331" r:id="rId21"/>
    <p:sldId id="340" r:id="rId22"/>
    <p:sldId id="341" r:id="rId23"/>
    <p:sldId id="342" r:id="rId24"/>
    <p:sldId id="333" r:id="rId25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ésentation" id="{27D8F8E5-8416-49C2-9F48-7B8B4B19AE54}">
          <p14:sldIdLst>
            <p14:sldId id="256"/>
          </p14:sldIdLst>
        </p14:section>
        <p14:section name="Etude technique" id="{45E80933-925E-447D-9D0B-56F72FEB539B}">
          <p14:sldIdLst>
            <p14:sldId id="335"/>
            <p14:sldId id="336"/>
            <p14:sldId id="337"/>
            <p14:sldId id="323"/>
            <p14:sldId id="326"/>
            <p14:sldId id="327"/>
            <p14:sldId id="328"/>
            <p14:sldId id="295"/>
            <p14:sldId id="325"/>
            <p14:sldId id="292"/>
            <p14:sldId id="339"/>
            <p14:sldId id="338"/>
            <p14:sldId id="332"/>
            <p14:sldId id="329"/>
            <p14:sldId id="344"/>
            <p14:sldId id="343"/>
            <p14:sldId id="331"/>
            <p14:sldId id="340"/>
            <p14:sldId id="341"/>
            <p14:sldId id="342"/>
            <p14:sldId id="333"/>
          </p14:sldIdLst>
        </p14:section>
        <p14:section name="Exploitation pédagogique" id="{FD8FFA6B-6F46-4B53-8FF9-2A16E131094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8D6"/>
    <a:srgbClr val="03B92E"/>
    <a:srgbClr val="EFEFEF"/>
    <a:srgbClr val="2911D9"/>
    <a:srgbClr val="2929DF"/>
    <a:srgbClr val="4C7E6D"/>
    <a:srgbClr val="2710CE"/>
    <a:srgbClr val="327634"/>
    <a:srgbClr val="CBB9E9"/>
    <a:srgbClr val="EAE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60" autoAdjust="0"/>
    <p:restoredTop sz="96993" autoAdjust="0"/>
  </p:normalViewPr>
  <p:slideViewPr>
    <p:cSldViewPr snapToGrid="0" snapToObjects="1">
      <p:cViewPr varScale="1">
        <p:scale>
          <a:sx n="144" d="100"/>
          <a:sy n="144" d="100"/>
        </p:scale>
        <p:origin x="428" y="3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19" d="100"/>
          <a:sy n="119" d="100"/>
        </p:scale>
        <p:origin x="4288" y="2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1B3E0-76F4-48C3-829C-13F2818D16A0}" type="datetimeFigureOut">
              <a:rPr lang="fr-FR" smtClean="0"/>
              <a:t>14/06/2025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D0F57-412C-4BEC-A54B-C61D5900C68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792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3F0AA-E115-4C49-8039-BBE0173DC1C8}" type="datetimeFigureOut">
              <a:rPr lang="fr-FR" smtClean="0"/>
              <a:t>14/06/2025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8E81F-D50B-450A-93B9-50F605022CF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9679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R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Adapter les parcours d’apprentissage et développer les CPS, c’est préparer les élèves à résoudre des problèmes complexes, en autonomie et en collaboration. »</a:t>
            </a:r>
          </a:p>
          <a:p>
            <a:endParaRPr lang="fr-R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fr-R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Contenus : Fiches techniques à deux niveaux de complexité</a:t>
            </a:r>
          </a:p>
          <a:p>
            <a:pPr rtl="0" eaLnBrk="1" fontAlgn="t" latinLnBrk="0" hangingPunct="1"/>
            <a:r>
              <a:rPr lang="fr-R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Processus : Travail en autonomie, en binôme ou guidé</a:t>
            </a:r>
          </a:p>
          <a:p>
            <a:pPr rtl="0" eaLnBrk="1" fontAlgn="t" latinLnBrk="0" hangingPunct="1"/>
            <a:r>
              <a:rPr lang="fr-R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Productions : Restitution par schéma, oral ou modélisation</a:t>
            </a:r>
          </a:p>
          <a:p>
            <a:pPr rtl="0" eaLnBrk="1" fontAlgn="t" latinLnBrk="0" hangingPunct="1"/>
            <a:r>
              <a:rPr lang="fr-R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Supports : Utilisation de maquette, vidéo ou outil numérique</a:t>
            </a:r>
          </a:p>
          <a:p>
            <a:endParaRPr lang="fr-FR" dirty="0"/>
          </a:p>
          <a:p>
            <a:pPr rtl="0" eaLnBrk="1" fontAlgn="t" latinLnBrk="0" hangingPunct="1"/>
            <a:r>
              <a:rPr lang="fr-R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Cognitives : Analyse critique d’une solution technique</a:t>
            </a:r>
          </a:p>
          <a:p>
            <a:pPr rtl="0" eaLnBrk="1" fontAlgn="t" latinLnBrk="0" hangingPunct="1"/>
            <a:r>
              <a:rPr lang="fr-R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Sociales : Travail collaboratif avec rôles définis</a:t>
            </a:r>
          </a:p>
          <a:p>
            <a:pPr rtl="0" eaLnBrk="1" fontAlgn="t" latinLnBrk="0" hangingPunct="1"/>
            <a:r>
              <a:rPr lang="fr-R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Émotionnelles : Feedback valorisant, confiance en soi, gestion du stress</a:t>
            </a:r>
          </a:p>
          <a:p>
            <a:pPr rtl="0" eaLnBrk="1" fontAlgn="t" latinLnBrk="0" hangingPunct="1"/>
            <a:endParaRPr lang="fr-R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R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DEMARCHE SPIRALAIRE : </a:t>
            </a:r>
            <a:r>
              <a:rPr lang="fr-RE" dirty="0"/>
              <a:t>Favorise la </a:t>
            </a:r>
            <a:r>
              <a:rPr lang="fr-RE" b="1" dirty="0"/>
              <a:t>mémorisation à long terme</a:t>
            </a:r>
            <a:endParaRPr lang="fr-RE" dirty="0"/>
          </a:p>
          <a:p>
            <a:r>
              <a:rPr lang="fr-RE" dirty="0"/>
              <a:t>Donne du </a:t>
            </a:r>
            <a:r>
              <a:rPr lang="fr-RE" b="1" dirty="0"/>
              <a:t>sens aux apprentissages</a:t>
            </a:r>
            <a:r>
              <a:rPr lang="fr-RE" dirty="0"/>
              <a:t> (l’élève voit l’utilité de revoir la notion)</a:t>
            </a:r>
          </a:p>
          <a:p>
            <a:r>
              <a:rPr lang="fr-RE" dirty="0"/>
              <a:t>Permet de mieux gérer l’</a:t>
            </a:r>
            <a:r>
              <a:rPr lang="fr-RE" b="1" dirty="0"/>
              <a:t>hétérogénéité</a:t>
            </a:r>
            <a:r>
              <a:rPr lang="fr-RE" dirty="0"/>
              <a:t> : chaque élève peut progresser selon son propre rythme</a:t>
            </a:r>
          </a:p>
          <a:p>
            <a:r>
              <a:rPr lang="fr-RE" dirty="0"/>
              <a:t>Alimente les </a:t>
            </a:r>
            <a:r>
              <a:rPr lang="fr-RE" b="1" dirty="0"/>
              <a:t>CPS</a:t>
            </a:r>
            <a:r>
              <a:rPr lang="fr-RE" dirty="0"/>
              <a:t> : résolution de problème, confiance en soi, autonomie.</a:t>
            </a:r>
          </a:p>
          <a:p>
            <a:pPr rtl="0" eaLnBrk="1" fontAlgn="t" latinLnBrk="0" hangingPunct="1"/>
            <a:endParaRPr lang="fr-R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rtl="0" eaLnBrk="1" fontAlgn="t" latinLnBrk="0" hangingPunct="1">
              <a:buAutoNum type="arabicPeriod"/>
            </a:pPr>
            <a:r>
              <a:rPr lang="fr-RE" dirty="0"/>
              <a:t>Analyse fonctionnelle : Identifier les fonctions du système – </a:t>
            </a:r>
            <a:r>
              <a:rPr lang="fr-RE" b="1" dirty="0"/>
              <a:t>Découverte</a:t>
            </a:r>
          </a:p>
          <a:p>
            <a:pPr marL="228600" indent="-228600" rtl="0" eaLnBrk="1" fontAlgn="t" latinLnBrk="0" hangingPunct="1">
              <a:buAutoNum type="arabicPeriod"/>
            </a:pPr>
            <a:r>
              <a:rPr lang="fr-RE" dirty="0"/>
              <a:t>Étude thermique simple : Comprendre les transferts thermiques dans le pieu – </a:t>
            </a:r>
            <a:r>
              <a:rPr lang="fr-RE" b="1" dirty="0"/>
              <a:t>Découverte</a:t>
            </a:r>
          </a:p>
          <a:p>
            <a:pPr marL="228600" indent="-228600" rtl="0" eaLnBrk="1" fontAlgn="t" latinLnBrk="0" hangingPunct="1">
              <a:buAutoNum type="arabicPeriod"/>
            </a:pPr>
            <a:r>
              <a:rPr lang="fr-RE" dirty="0"/>
              <a:t>Modélisation physique : Appliquer les lois de la conduction et convection – </a:t>
            </a:r>
            <a:r>
              <a:rPr lang="fr-RE" b="1" dirty="0"/>
              <a:t>Approfondissement</a:t>
            </a:r>
          </a:p>
          <a:p>
            <a:pPr marL="228600" indent="-228600" rtl="0" eaLnBrk="1" fontAlgn="t" latinLnBrk="0" hangingPunct="1">
              <a:buAutoNum type="arabicPeriod"/>
            </a:pPr>
            <a:r>
              <a:rPr lang="fr-RE" dirty="0"/>
              <a:t>Simulation numérique : Utiliser un logiciel pour prédire un comportement – </a:t>
            </a:r>
            <a:r>
              <a:rPr lang="fr-RE" b="1" dirty="0"/>
              <a:t>Approfondissement</a:t>
            </a:r>
          </a:p>
          <a:p>
            <a:pPr marL="228600" indent="-228600" rtl="0" eaLnBrk="1" fontAlgn="t" latinLnBrk="0" hangingPunct="1">
              <a:buAutoNum type="arabicPeriod"/>
            </a:pPr>
            <a:r>
              <a:rPr lang="fr-RE" dirty="0"/>
              <a:t>Optimisation et bilan énergétique : Réinvestir dans une problématique globale (RE2020, HQE) - </a:t>
            </a:r>
            <a:r>
              <a:rPr lang="fr-RE" b="1" dirty="0"/>
              <a:t>Maîtrise / transfert</a:t>
            </a:r>
            <a:endParaRPr lang="fr-R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8E81F-D50B-450A-93B9-50F605022CF2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8230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CEB508B-ECD3-4662-8975-C0704DF2FAF7}" type="datetime1">
              <a:rPr lang="fr-FR" smtClean="0"/>
              <a:t>14/06/2025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WENDLING Michel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B60F86-8BA6-44F5-A897-8D7FF0F0A9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9961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72CA3EDA-BCB8-98BF-D9FC-1960D7D43830}"/>
              </a:ext>
            </a:extLst>
          </p:cNvPr>
          <p:cNvSpPr txBox="1">
            <a:spLocks/>
          </p:cNvSpPr>
          <p:nvPr userDrawn="1"/>
        </p:nvSpPr>
        <p:spPr>
          <a:xfrm>
            <a:off x="8366369" y="4571879"/>
            <a:ext cx="777631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8B60F86-8BA6-44F5-A897-8D7FF0F0A9BC}" type="slidenum">
              <a:rPr lang="fr-FR" smtClean="0"/>
              <a:pPr algn="r"/>
              <a:t>‹N°›</a:t>
            </a:fld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C0792D1-842C-011B-A9D7-FE2C2C75382D}"/>
              </a:ext>
            </a:extLst>
          </p:cNvPr>
          <p:cNvSpPr txBox="1"/>
          <p:nvPr userDrawn="1"/>
        </p:nvSpPr>
        <p:spPr>
          <a:xfrm>
            <a:off x="6691382" y="-78972"/>
            <a:ext cx="2454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lvl="0" algn="ctr">
              <a:defRPr sz="1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Séance détaillée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F8CDBC8-3DB0-8D2B-E442-51A19CFCDB9C}"/>
              </a:ext>
            </a:extLst>
          </p:cNvPr>
          <p:cNvSpPr txBox="1"/>
          <p:nvPr userDrawn="1"/>
        </p:nvSpPr>
        <p:spPr>
          <a:xfrm>
            <a:off x="2997" y="-78972"/>
            <a:ext cx="2410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fr-FR" dirty="0"/>
              <a:t>Activité pratique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B7B681C-127E-9E9D-AB3E-9AC50DB28AF7}"/>
              </a:ext>
            </a:extLst>
          </p:cNvPr>
          <p:cNvSpPr txBox="1"/>
          <p:nvPr userDrawn="1"/>
        </p:nvSpPr>
        <p:spPr>
          <a:xfrm>
            <a:off x="3104785" y="-78972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Séquence pédagogique</a:t>
            </a: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3AD732CD-C94D-42BB-8701-E64E4F43350E}"/>
              </a:ext>
            </a:extLst>
          </p:cNvPr>
          <p:cNvSpPr txBox="1">
            <a:spLocks/>
          </p:cNvSpPr>
          <p:nvPr userDrawn="1"/>
        </p:nvSpPr>
        <p:spPr>
          <a:xfrm>
            <a:off x="0" y="4903276"/>
            <a:ext cx="9144000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/>
              <a:t>WENDLING Michel - 02244121436</a:t>
            </a:r>
          </a:p>
        </p:txBody>
      </p:sp>
    </p:spTree>
    <p:extLst>
      <p:ext uri="{BB962C8B-B14F-4D97-AF65-F5344CB8AC3E}">
        <p14:creationId xmlns:p14="http://schemas.microsoft.com/office/powerpoint/2010/main" val="329219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72CA3EDA-BCB8-98BF-D9FC-1960D7D43830}"/>
              </a:ext>
            </a:extLst>
          </p:cNvPr>
          <p:cNvSpPr txBox="1">
            <a:spLocks/>
          </p:cNvSpPr>
          <p:nvPr userDrawn="1"/>
        </p:nvSpPr>
        <p:spPr>
          <a:xfrm>
            <a:off x="8366369" y="4571879"/>
            <a:ext cx="777631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8B60F86-8BA6-44F5-A897-8D7FF0F0A9BC}" type="slidenum">
              <a:rPr lang="fr-FR" smtClean="0"/>
              <a:pPr algn="r"/>
              <a:t>‹N°›</a:t>
            </a:fld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C0792D1-842C-011B-A9D7-FE2C2C75382D}"/>
              </a:ext>
            </a:extLst>
          </p:cNvPr>
          <p:cNvSpPr txBox="1"/>
          <p:nvPr userDrawn="1"/>
        </p:nvSpPr>
        <p:spPr>
          <a:xfrm>
            <a:off x="6691382" y="-78972"/>
            <a:ext cx="2454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lvl="0" algn="ctr">
              <a:defRPr sz="1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Séance détaillée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F8CDBC8-3DB0-8D2B-E442-51A19CFCDB9C}"/>
              </a:ext>
            </a:extLst>
          </p:cNvPr>
          <p:cNvSpPr txBox="1"/>
          <p:nvPr userDrawn="1"/>
        </p:nvSpPr>
        <p:spPr>
          <a:xfrm>
            <a:off x="2997" y="-78972"/>
            <a:ext cx="2410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fr-FR" dirty="0"/>
              <a:t>Activité pratique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B7B681C-127E-9E9D-AB3E-9AC50DB28AF7}"/>
              </a:ext>
            </a:extLst>
          </p:cNvPr>
          <p:cNvSpPr txBox="1"/>
          <p:nvPr userDrawn="1"/>
        </p:nvSpPr>
        <p:spPr>
          <a:xfrm>
            <a:off x="3104785" y="-78972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Séquence pédagogique</a:t>
            </a: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3760F9C1-5FF0-CA7E-CBEB-3D3E2DC5ADE4}"/>
              </a:ext>
            </a:extLst>
          </p:cNvPr>
          <p:cNvSpPr txBox="1">
            <a:spLocks/>
          </p:cNvSpPr>
          <p:nvPr userDrawn="1"/>
        </p:nvSpPr>
        <p:spPr>
          <a:xfrm>
            <a:off x="0" y="4903276"/>
            <a:ext cx="9144000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/>
              <a:t>WENDLING Michel - 02244121436</a:t>
            </a:r>
          </a:p>
        </p:txBody>
      </p:sp>
    </p:spTree>
    <p:extLst>
      <p:ext uri="{BB962C8B-B14F-4D97-AF65-F5344CB8AC3E}">
        <p14:creationId xmlns:p14="http://schemas.microsoft.com/office/powerpoint/2010/main" val="164063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72CA3EDA-BCB8-98BF-D9FC-1960D7D43830}"/>
              </a:ext>
            </a:extLst>
          </p:cNvPr>
          <p:cNvSpPr txBox="1">
            <a:spLocks/>
          </p:cNvSpPr>
          <p:nvPr userDrawn="1"/>
        </p:nvSpPr>
        <p:spPr>
          <a:xfrm>
            <a:off x="8366369" y="4571879"/>
            <a:ext cx="777631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8B60F86-8BA6-44F5-A897-8D7FF0F0A9BC}" type="slidenum">
              <a:rPr lang="fr-FR" smtClean="0"/>
              <a:pPr algn="r"/>
              <a:t>‹N°›</a:t>
            </a:fld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C0792D1-842C-011B-A9D7-FE2C2C75382D}"/>
              </a:ext>
            </a:extLst>
          </p:cNvPr>
          <p:cNvSpPr txBox="1"/>
          <p:nvPr userDrawn="1"/>
        </p:nvSpPr>
        <p:spPr>
          <a:xfrm>
            <a:off x="6691382" y="-78972"/>
            <a:ext cx="2454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lvl="0" algn="ctr">
              <a:defRPr sz="1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Séance détaillée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F8CDBC8-3DB0-8D2B-E442-51A19CFCDB9C}"/>
              </a:ext>
            </a:extLst>
          </p:cNvPr>
          <p:cNvSpPr txBox="1"/>
          <p:nvPr userDrawn="1"/>
        </p:nvSpPr>
        <p:spPr>
          <a:xfrm>
            <a:off x="2997" y="-78972"/>
            <a:ext cx="2410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fr-FR" dirty="0"/>
              <a:t>Activité pratique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B7B681C-127E-9E9D-AB3E-9AC50DB28AF7}"/>
              </a:ext>
            </a:extLst>
          </p:cNvPr>
          <p:cNvSpPr txBox="1"/>
          <p:nvPr userDrawn="1"/>
        </p:nvSpPr>
        <p:spPr>
          <a:xfrm>
            <a:off x="3104785" y="-78972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Séquence pédagogique</a:t>
            </a: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BF4DAC76-E7C0-D446-C19B-C74B94796390}"/>
              </a:ext>
            </a:extLst>
          </p:cNvPr>
          <p:cNvSpPr txBox="1">
            <a:spLocks/>
          </p:cNvSpPr>
          <p:nvPr userDrawn="1"/>
        </p:nvSpPr>
        <p:spPr>
          <a:xfrm>
            <a:off x="0" y="4903276"/>
            <a:ext cx="9144000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/>
              <a:t>WENDLING Michel - 02244121436</a:t>
            </a:r>
          </a:p>
        </p:txBody>
      </p:sp>
    </p:spTree>
    <p:extLst>
      <p:ext uri="{BB962C8B-B14F-4D97-AF65-F5344CB8AC3E}">
        <p14:creationId xmlns:p14="http://schemas.microsoft.com/office/powerpoint/2010/main" val="532195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D1236D-9337-B052-F7CB-FBE20EF2DECA}"/>
              </a:ext>
            </a:extLst>
          </p:cNvPr>
          <p:cNvSpPr/>
          <p:nvPr userDrawn="1"/>
        </p:nvSpPr>
        <p:spPr>
          <a:xfrm>
            <a:off x="0" y="6834"/>
            <a:ext cx="9144000" cy="180000"/>
          </a:xfrm>
          <a:prstGeom prst="rect">
            <a:avLst/>
          </a:prstGeom>
          <a:solidFill>
            <a:srgbClr val="F5E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A2FDDF-7D38-86A4-D65C-0DDC3DAD7ABB}"/>
              </a:ext>
            </a:extLst>
          </p:cNvPr>
          <p:cNvSpPr/>
          <p:nvPr userDrawn="1"/>
        </p:nvSpPr>
        <p:spPr>
          <a:xfrm>
            <a:off x="1978" y="4949427"/>
            <a:ext cx="9144000" cy="216000"/>
          </a:xfrm>
          <a:prstGeom prst="rect">
            <a:avLst/>
          </a:prstGeom>
          <a:solidFill>
            <a:srgbClr val="F5E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72CA3EDA-BCB8-98BF-D9FC-1960D7D43830}"/>
              </a:ext>
            </a:extLst>
          </p:cNvPr>
          <p:cNvSpPr txBox="1">
            <a:spLocks/>
          </p:cNvSpPr>
          <p:nvPr userDrawn="1"/>
        </p:nvSpPr>
        <p:spPr>
          <a:xfrm>
            <a:off x="8366369" y="4571879"/>
            <a:ext cx="777631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8B60F86-8BA6-44F5-A897-8D7FF0F0A9BC}" type="slidenum">
              <a:rPr lang="fr-FR" smtClean="0"/>
              <a:pPr algn="r"/>
              <a:t>‹N°›</a:t>
            </a:fld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C0792D1-842C-011B-A9D7-FE2C2C75382D}"/>
              </a:ext>
            </a:extLst>
          </p:cNvPr>
          <p:cNvSpPr txBox="1"/>
          <p:nvPr userDrawn="1"/>
        </p:nvSpPr>
        <p:spPr>
          <a:xfrm>
            <a:off x="6691382" y="-78972"/>
            <a:ext cx="2454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lvl="0" algn="ctr">
              <a:defRPr sz="1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Séance détaillée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F8CDBC8-3DB0-8D2B-E442-51A19CFCDB9C}"/>
              </a:ext>
            </a:extLst>
          </p:cNvPr>
          <p:cNvSpPr txBox="1"/>
          <p:nvPr userDrawn="1"/>
        </p:nvSpPr>
        <p:spPr>
          <a:xfrm>
            <a:off x="2997" y="-78972"/>
            <a:ext cx="2410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fr-FR" dirty="0"/>
              <a:t>Activité pratique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B7B681C-127E-9E9D-AB3E-9AC50DB28AF7}"/>
              </a:ext>
            </a:extLst>
          </p:cNvPr>
          <p:cNvSpPr txBox="1"/>
          <p:nvPr userDrawn="1"/>
        </p:nvSpPr>
        <p:spPr>
          <a:xfrm>
            <a:off x="3104785" y="-78972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Séquence pédagogique</a:t>
            </a: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7F0ECAA9-E3B6-D266-F89F-164DDFAFAAAE}"/>
              </a:ext>
            </a:extLst>
          </p:cNvPr>
          <p:cNvSpPr txBox="1">
            <a:spLocks/>
          </p:cNvSpPr>
          <p:nvPr userDrawn="1"/>
        </p:nvSpPr>
        <p:spPr>
          <a:xfrm>
            <a:off x="0" y="4903276"/>
            <a:ext cx="9144000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/>
              <a:t>WENDLING Michel - 02244121436</a:t>
            </a:r>
          </a:p>
        </p:txBody>
      </p:sp>
    </p:spTree>
    <p:extLst>
      <p:ext uri="{BB962C8B-B14F-4D97-AF65-F5344CB8AC3E}">
        <p14:creationId xmlns:p14="http://schemas.microsoft.com/office/powerpoint/2010/main" val="3153112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72CA3EDA-BCB8-98BF-D9FC-1960D7D43830}"/>
              </a:ext>
            </a:extLst>
          </p:cNvPr>
          <p:cNvSpPr txBox="1">
            <a:spLocks/>
          </p:cNvSpPr>
          <p:nvPr userDrawn="1"/>
        </p:nvSpPr>
        <p:spPr>
          <a:xfrm>
            <a:off x="8366369" y="4571879"/>
            <a:ext cx="777631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8B60F86-8BA6-44F5-A897-8D7FF0F0A9BC}" type="slidenum">
              <a:rPr lang="fr-FR" smtClean="0"/>
              <a:pPr algn="r"/>
              <a:t>‹N°›</a:t>
            </a:fld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C0792D1-842C-011B-A9D7-FE2C2C75382D}"/>
              </a:ext>
            </a:extLst>
          </p:cNvPr>
          <p:cNvSpPr txBox="1"/>
          <p:nvPr userDrawn="1"/>
        </p:nvSpPr>
        <p:spPr>
          <a:xfrm>
            <a:off x="6691382" y="-78972"/>
            <a:ext cx="2454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lvl="0" algn="ctr">
              <a:defRPr sz="1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Séance détaillée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F8CDBC8-3DB0-8D2B-E442-51A19CFCDB9C}"/>
              </a:ext>
            </a:extLst>
          </p:cNvPr>
          <p:cNvSpPr txBox="1"/>
          <p:nvPr userDrawn="1"/>
        </p:nvSpPr>
        <p:spPr>
          <a:xfrm>
            <a:off x="2997" y="-78972"/>
            <a:ext cx="2410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fr-FR" dirty="0"/>
              <a:t>Activité pratique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B7B681C-127E-9E9D-AB3E-9AC50DB28AF7}"/>
              </a:ext>
            </a:extLst>
          </p:cNvPr>
          <p:cNvSpPr txBox="1"/>
          <p:nvPr userDrawn="1"/>
        </p:nvSpPr>
        <p:spPr>
          <a:xfrm>
            <a:off x="3104785" y="-78972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Séquence pédagogique</a:t>
            </a: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F6FD3F5F-7661-4D45-4CDF-5782132C8851}"/>
              </a:ext>
            </a:extLst>
          </p:cNvPr>
          <p:cNvSpPr txBox="1">
            <a:spLocks/>
          </p:cNvSpPr>
          <p:nvPr userDrawn="1"/>
        </p:nvSpPr>
        <p:spPr>
          <a:xfrm>
            <a:off x="0" y="4903276"/>
            <a:ext cx="9144000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/>
              <a:t>WENDLING Michel - 02244121436</a:t>
            </a:r>
          </a:p>
        </p:txBody>
      </p:sp>
    </p:spTree>
    <p:extLst>
      <p:ext uri="{BB962C8B-B14F-4D97-AF65-F5344CB8AC3E}">
        <p14:creationId xmlns:p14="http://schemas.microsoft.com/office/powerpoint/2010/main" val="2149688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72CA3EDA-BCB8-98BF-D9FC-1960D7D43830}"/>
              </a:ext>
            </a:extLst>
          </p:cNvPr>
          <p:cNvSpPr txBox="1">
            <a:spLocks/>
          </p:cNvSpPr>
          <p:nvPr userDrawn="1"/>
        </p:nvSpPr>
        <p:spPr>
          <a:xfrm>
            <a:off x="8366369" y="4571879"/>
            <a:ext cx="777631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8B60F86-8BA6-44F5-A897-8D7FF0F0A9BC}" type="slidenum">
              <a:rPr lang="fr-FR" smtClean="0"/>
              <a:pPr algn="r"/>
              <a:t>‹N°›</a:t>
            </a:fld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C0792D1-842C-011B-A9D7-FE2C2C75382D}"/>
              </a:ext>
            </a:extLst>
          </p:cNvPr>
          <p:cNvSpPr txBox="1"/>
          <p:nvPr userDrawn="1"/>
        </p:nvSpPr>
        <p:spPr>
          <a:xfrm>
            <a:off x="6691382" y="-78972"/>
            <a:ext cx="2454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lvl="0" algn="ctr">
              <a:defRPr sz="1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Séance détaillée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F8CDBC8-3DB0-8D2B-E442-51A19CFCDB9C}"/>
              </a:ext>
            </a:extLst>
          </p:cNvPr>
          <p:cNvSpPr txBox="1"/>
          <p:nvPr userDrawn="1"/>
        </p:nvSpPr>
        <p:spPr>
          <a:xfrm>
            <a:off x="2997" y="-78972"/>
            <a:ext cx="2410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fr-FR" dirty="0"/>
              <a:t>Activité pratique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B7B681C-127E-9E9D-AB3E-9AC50DB28AF7}"/>
              </a:ext>
            </a:extLst>
          </p:cNvPr>
          <p:cNvSpPr txBox="1"/>
          <p:nvPr userDrawn="1"/>
        </p:nvSpPr>
        <p:spPr>
          <a:xfrm>
            <a:off x="3104785" y="-78972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Séquence pédagogique</a:t>
            </a: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6E0F7041-289F-8900-DF52-629B2836AD12}"/>
              </a:ext>
            </a:extLst>
          </p:cNvPr>
          <p:cNvSpPr txBox="1">
            <a:spLocks/>
          </p:cNvSpPr>
          <p:nvPr userDrawn="1"/>
        </p:nvSpPr>
        <p:spPr>
          <a:xfrm>
            <a:off x="0" y="4903276"/>
            <a:ext cx="9144000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/>
              <a:t>WENDLING Michel - 02244121436</a:t>
            </a:r>
          </a:p>
        </p:txBody>
      </p:sp>
    </p:spTree>
    <p:extLst>
      <p:ext uri="{BB962C8B-B14F-4D97-AF65-F5344CB8AC3E}">
        <p14:creationId xmlns:p14="http://schemas.microsoft.com/office/powerpoint/2010/main" val="1571042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72CA3EDA-BCB8-98BF-D9FC-1960D7D43830}"/>
              </a:ext>
            </a:extLst>
          </p:cNvPr>
          <p:cNvSpPr txBox="1">
            <a:spLocks/>
          </p:cNvSpPr>
          <p:nvPr userDrawn="1"/>
        </p:nvSpPr>
        <p:spPr>
          <a:xfrm>
            <a:off x="8366369" y="4571879"/>
            <a:ext cx="777631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8B60F86-8BA6-44F5-A897-8D7FF0F0A9BC}" type="slidenum">
              <a:rPr lang="fr-FR" smtClean="0"/>
              <a:pPr algn="r"/>
              <a:t>‹N°›</a:t>
            </a:fld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C0792D1-842C-011B-A9D7-FE2C2C75382D}"/>
              </a:ext>
            </a:extLst>
          </p:cNvPr>
          <p:cNvSpPr txBox="1"/>
          <p:nvPr userDrawn="1"/>
        </p:nvSpPr>
        <p:spPr>
          <a:xfrm>
            <a:off x="6691382" y="-78972"/>
            <a:ext cx="2454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lvl="0" algn="ctr">
              <a:defRPr sz="1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Séance détaillée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F8CDBC8-3DB0-8D2B-E442-51A19CFCDB9C}"/>
              </a:ext>
            </a:extLst>
          </p:cNvPr>
          <p:cNvSpPr txBox="1"/>
          <p:nvPr userDrawn="1"/>
        </p:nvSpPr>
        <p:spPr>
          <a:xfrm>
            <a:off x="2997" y="-78972"/>
            <a:ext cx="2410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fr-FR" dirty="0"/>
              <a:t>Activité pratique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B7B681C-127E-9E9D-AB3E-9AC50DB28AF7}"/>
              </a:ext>
            </a:extLst>
          </p:cNvPr>
          <p:cNvSpPr txBox="1"/>
          <p:nvPr userDrawn="1"/>
        </p:nvSpPr>
        <p:spPr>
          <a:xfrm>
            <a:off x="3104785" y="-78972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Séquence pédagogique</a:t>
            </a: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23F93FB1-7348-3388-08C5-3E5B020E2FA4}"/>
              </a:ext>
            </a:extLst>
          </p:cNvPr>
          <p:cNvSpPr txBox="1">
            <a:spLocks/>
          </p:cNvSpPr>
          <p:nvPr userDrawn="1"/>
        </p:nvSpPr>
        <p:spPr>
          <a:xfrm>
            <a:off x="0" y="4903276"/>
            <a:ext cx="9144000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/>
              <a:t>WENDLING Michel - 02244121436</a:t>
            </a:r>
          </a:p>
        </p:txBody>
      </p:sp>
    </p:spTree>
    <p:extLst>
      <p:ext uri="{BB962C8B-B14F-4D97-AF65-F5344CB8AC3E}">
        <p14:creationId xmlns:p14="http://schemas.microsoft.com/office/powerpoint/2010/main" val="1461230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72CA3EDA-BCB8-98BF-D9FC-1960D7D43830}"/>
              </a:ext>
            </a:extLst>
          </p:cNvPr>
          <p:cNvSpPr txBox="1">
            <a:spLocks/>
          </p:cNvSpPr>
          <p:nvPr userDrawn="1"/>
        </p:nvSpPr>
        <p:spPr>
          <a:xfrm>
            <a:off x="8366369" y="4571879"/>
            <a:ext cx="777631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8B60F86-8BA6-44F5-A897-8D7FF0F0A9BC}" type="slidenum">
              <a:rPr lang="fr-FR" smtClean="0"/>
              <a:pPr algn="r"/>
              <a:t>‹N°›</a:t>
            </a:fld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C0792D1-842C-011B-A9D7-FE2C2C75382D}"/>
              </a:ext>
            </a:extLst>
          </p:cNvPr>
          <p:cNvSpPr txBox="1"/>
          <p:nvPr userDrawn="1"/>
        </p:nvSpPr>
        <p:spPr>
          <a:xfrm>
            <a:off x="6691382" y="-78972"/>
            <a:ext cx="2454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lvl="0" algn="ctr">
              <a:defRPr sz="1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Séance détaillée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F8CDBC8-3DB0-8D2B-E442-51A19CFCDB9C}"/>
              </a:ext>
            </a:extLst>
          </p:cNvPr>
          <p:cNvSpPr txBox="1"/>
          <p:nvPr userDrawn="1"/>
        </p:nvSpPr>
        <p:spPr>
          <a:xfrm>
            <a:off x="2997" y="-78972"/>
            <a:ext cx="2410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fr-FR" dirty="0"/>
              <a:t>Activité pratique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B7B681C-127E-9E9D-AB3E-9AC50DB28AF7}"/>
              </a:ext>
            </a:extLst>
          </p:cNvPr>
          <p:cNvSpPr txBox="1"/>
          <p:nvPr userDrawn="1"/>
        </p:nvSpPr>
        <p:spPr>
          <a:xfrm>
            <a:off x="3104785" y="-78972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Séquence pédagogique</a:t>
            </a: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166151E5-405B-4335-0445-764A605CCA53}"/>
              </a:ext>
            </a:extLst>
          </p:cNvPr>
          <p:cNvSpPr txBox="1">
            <a:spLocks/>
          </p:cNvSpPr>
          <p:nvPr userDrawn="1"/>
        </p:nvSpPr>
        <p:spPr>
          <a:xfrm>
            <a:off x="0" y="4903276"/>
            <a:ext cx="9144000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/>
              <a:t>WENDLING Michel - 02244121436</a:t>
            </a:r>
          </a:p>
        </p:txBody>
      </p:sp>
    </p:spTree>
    <p:extLst>
      <p:ext uri="{BB962C8B-B14F-4D97-AF65-F5344CB8AC3E}">
        <p14:creationId xmlns:p14="http://schemas.microsoft.com/office/powerpoint/2010/main" val="1985159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EEBD36A-5C65-4A8F-8F3A-CB20C0EF7739}" type="datetime1">
              <a:rPr lang="fr-FR" smtClean="0"/>
              <a:t>14/06/2025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B60F86-8BA6-44F5-A897-8D7FF0F0A9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2689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D55FE35-E39C-4254-A265-AE795FBC6A9D}" type="datetime1">
              <a:rPr lang="fr-FR" smtClean="0"/>
              <a:t>14/06/2025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B60F86-8BA6-44F5-A897-8D7FF0F0A9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831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72CA3EDA-BCB8-98BF-D9FC-1960D7D43830}"/>
              </a:ext>
            </a:extLst>
          </p:cNvPr>
          <p:cNvSpPr txBox="1">
            <a:spLocks/>
          </p:cNvSpPr>
          <p:nvPr userDrawn="1"/>
        </p:nvSpPr>
        <p:spPr>
          <a:xfrm>
            <a:off x="8366369" y="4571879"/>
            <a:ext cx="777631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8B60F86-8BA6-44F5-A897-8D7FF0F0A9BC}" type="slidenum">
              <a:rPr lang="fr-FR" smtClean="0"/>
              <a:pPr algn="r"/>
              <a:t>‹N°›</a:t>
            </a:fld>
            <a:endParaRPr lang="fr-FR" dirty="0"/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9F22EB94-0A73-A4E7-31E4-A38CB580AB3E}"/>
              </a:ext>
            </a:extLst>
          </p:cNvPr>
          <p:cNvSpPr txBox="1">
            <a:spLocks/>
          </p:cNvSpPr>
          <p:nvPr userDrawn="1"/>
        </p:nvSpPr>
        <p:spPr>
          <a:xfrm>
            <a:off x="0" y="4903276"/>
            <a:ext cx="9144000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/>
              <a:t>WENDLING Michel - 02244121436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B19CF2D-F25D-1C82-4B57-DC7AB2BAF308}"/>
              </a:ext>
            </a:extLst>
          </p:cNvPr>
          <p:cNvSpPr txBox="1"/>
          <p:nvPr userDrawn="1"/>
        </p:nvSpPr>
        <p:spPr>
          <a:xfrm>
            <a:off x="2997" y="-78972"/>
            <a:ext cx="2410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Activité pratique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D0834BE-2A4C-50D0-7AB8-5D1B1C6F5F3F}"/>
              </a:ext>
            </a:extLst>
          </p:cNvPr>
          <p:cNvSpPr txBox="1"/>
          <p:nvPr userDrawn="1"/>
        </p:nvSpPr>
        <p:spPr>
          <a:xfrm>
            <a:off x="3104785" y="-78972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Séquence pédagogique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28A9B25-56FA-2B7B-406B-016D00BB1E81}"/>
              </a:ext>
            </a:extLst>
          </p:cNvPr>
          <p:cNvSpPr txBox="1"/>
          <p:nvPr userDrawn="1"/>
        </p:nvSpPr>
        <p:spPr>
          <a:xfrm>
            <a:off x="6691382" y="-78972"/>
            <a:ext cx="2454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Séance détaillée</a:t>
            </a:r>
          </a:p>
        </p:txBody>
      </p:sp>
    </p:spTree>
    <p:extLst>
      <p:ext uri="{BB962C8B-B14F-4D97-AF65-F5344CB8AC3E}">
        <p14:creationId xmlns:p14="http://schemas.microsoft.com/office/powerpoint/2010/main" val="3294704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1563C21-8ECE-4F1E-A58E-78556539153B}" type="datetime1">
              <a:rPr lang="fr-FR" smtClean="0"/>
              <a:t>14/06/2025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B60F86-8BA6-44F5-A897-8D7FF0F0A9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6307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DD4B77D-F72E-4144-95CC-2439B2A7A168}" type="datetime1">
              <a:rPr lang="fr-FR" smtClean="0"/>
              <a:t>14/06/2025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B60F86-8BA6-44F5-A897-8D7FF0F0A9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4197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EF0631C-18EE-4179-8190-B5199494FBF2}" type="datetime1">
              <a:rPr lang="fr-FR" smtClean="0"/>
              <a:t>14/06/2025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B60F86-8BA6-44F5-A897-8D7FF0F0A9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0046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24F6CF-9F2A-4E5E-84C6-92E1E037210E}" type="datetime1">
              <a:rPr lang="fr-FR" smtClean="0"/>
              <a:t>14/06/2025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B60F86-8BA6-44F5-A897-8D7FF0F0A9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7753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05219A5-1043-43A3-B341-65EFCF5F5AF0}" type="datetime1">
              <a:rPr lang="fr-FR" smtClean="0"/>
              <a:t>14/06/2025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B60F86-8BA6-44F5-A897-8D7FF0F0A9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3985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F45209-AC61-44FE-8726-9AFEDEA48491}" type="datetime1">
              <a:rPr lang="fr-FR" smtClean="0"/>
              <a:t>14/06/2025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B60F86-8BA6-44F5-A897-8D7FF0F0A9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4776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306C90-C0CB-4230-A241-3A739C5D4F37}" type="datetime1">
              <a:rPr lang="fr-FR" smtClean="0"/>
              <a:t>14/06/2025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B60F86-8BA6-44F5-A897-8D7FF0F0A9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2144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6806376-35CB-41CD-990B-B1C449362683}" type="datetime1">
              <a:rPr lang="fr-FR" smtClean="0"/>
              <a:t>14/06/2025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B60F86-8BA6-44F5-A897-8D7FF0F0A9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447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CEB508B-ECD3-4662-8975-C0704DF2FAF7}" type="datetime1">
              <a:rPr lang="fr-FR" smtClean="0"/>
              <a:t>14/06/2025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B60F86-8BA6-44F5-A897-8D7FF0F0A9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4890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EEBD36A-5C65-4A8F-8F3A-CB20C0EF7739}" type="datetime1">
              <a:rPr lang="fr-FR" smtClean="0"/>
              <a:t>14/06/2025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B60F86-8BA6-44F5-A897-8D7FF0F0A9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825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72CA3EDA-BCB8-98BF-D9FC-1960D7D43830}"/>
              </a:ext>
            </a:extLst>
          </p:cNvPr>
          <p:cNvSpPr txBox="1">
            <a:spLocks/>
          </p:cNvSpPr>
          <p:nvPr userDrawn="1"/>
        </p:nvSpPr>
        <p:spPr>
          <a:xfrm>
            <a:off x="8366369" y="4571879"/>
            <a:ext cx="777631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8B60F86-8BA6-44F5-A897-8D7FF0F0A9BC}" type="slidenum">
              <a:rPr lang="fr-FR" smtClean="0"/>
              <a:pPr algn="r"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F30597D-6201-D4C2-7156-44FA82DA87F8}"/>
              </a:ext>
            </a:extLst>
          </p:cNvPr>
          <p:cNvSpPr txBox="1"/>
          <p:nvPr userDrawn="1"/>
        </p:nvSpPr>
        <p:spPr>
          <a:xfrm>
            <a:off x="2997" y="-78972"/>
            <a:ext cx="2410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Activité pratique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D90F6A1-0238-8389-107D-08F5D8AD454D}"/>
              </a:ext>
            </a:extLst>
          </p:cNvPr>
          <p:cNvSpPr txBox="1"/>
          <p:nvPr userDrawn="1"/>
        </p:nvSpPr>
        <p:spPr>
          <a:xfrm>
            <a:off x="3104785" y="-78972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Séquence pédagogique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7A6B56C-872B-5662-FF70-091687313360}"/>
              </a:ext>
            </a:extLst>
          </p:cNvPr>
          <p:cNvSpPr txBox="1"/>
          <p:nvPr userDrawn="1"/>
        </p:nvSpPr>
        <p:spPr>
          <a:xfrm>
            <a:off x="6691382" y="-78972"/>
            <a:ext cx="2454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Séance détaillée</a:t>
            </a: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98C1CF1A-784E-9A7A-9FCE-5DF30075938C}"/>
              </a:ext>
            </a:extLst>
          </p:cNvPr>
          <p:cNvSpPr txBox="1">
            <a:spLocks/>
          </p:cNvSpPr>
          <p:nvPr userDrawn="1"/>
        </p:nvSpPr>
        <p:spPr>
          <a:xfrm>
            <a:off x="0" y="4903276"/>
            <a:ext cx="9144000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/>
              <a:t>WENDLING Michel - 02244121436</a:t>
            </a:r>
          </a:p>
        </p:txBody>
      </p:sp>
    </p:spTree>
    <p:extLst>
      <p:ext uri="{BB962C8B-B14F-4D97-AF65-F5344CB8AC3E}">
        <p14:creationId xmlns:p14="http://schemas.microsoft.com/office/powerpoint/2010/main" val="22861939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D55FE35-E39C-4254-A265-AE795FBC6A9D}" type="datetime1">
              <a:rPr lang="fr-FR" smtClean="0"/>
              <a:t>14/06/2025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B60F86-8BA6-44F5-A897-8D7FF0F0A9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6860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1563C21-8ECE-4F1E-A58E-78556539153B}" type="datetime1">
              <a:rPr lang="fr-FR" smtClean="0"/>
              <a:t>14/06/2025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B60F86-8BA6-44F5-A897-8D7FF0F0A9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91541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DD4B77D-F72E-4144-95CC-2439B2A7A168}" type="datetime1">
              <a:rPr lang="fr-FR" smtClean="0"/>
              <a:t>14/06/2025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B60F86-8BA6-44F5-A897-8D7FF0F0A9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993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EF0631C-18EE-4179-8190-B5199494FBF2}" type="datetime1">
              <a:rPr lang="fr-FR" smtClean="0"/>
              <a:t>14/06/2025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B60F86-8BA6-44F5-A897-8D7FF0F0A9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93749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24F6CF-9F2A-4E5E-84C6-92E1E037210E}" type="datetime1">
              <a:rPr lang="fr-FR" smtClean="0"/>
              <a:t>14/06/2025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B60F86-8BA6-44F5-A897-8D7FF0F0A9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81577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05219A5-1043-43A3-B341-65EFCF5F5AF0}" type="datetime1">
              <a:rPr lang="fr-FR" smtClean="0"/>
              <a:t>14/06/2025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B60F86-8BA6-44F5-A897-8D7FF0F0A9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72102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F45209-AC61-44FE-8726-9AFEDEA48491}" type="datetime1">
              <a:rPr lang="fr-FR" smtClean="0"/>
              <a:t>14/06/2025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B60F86-8BA6-44F5-A897-8D7FF0F0A9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46693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306C90-C0CB-4230-A241-3A739C5D4F37}" type="datetime1">
              <a:rPr lang="fr-FR" smtClean="0"/>
              <a:t>14/06/2025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B60F86-8BA6-44F5-A897-8D7FF0F0A9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47016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6806376-35CB-41CD-990B-B1C449362683}" type="datetime1">
              <a:rPr lang="fr-FR" smtClean="0"/>
              <a:t>14/06/2025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B60F86-8BA6-44F5-A897-8D7FF0F0A9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69226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CEB508B-ECD3-4662-8975-C0704DF2FAF7}" type="datetime1">
              <a:rPr lang="fr-FR" smtClean="0"/>
              <a:t>14/06/2025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B60F86-8BA6-44F5-A897-8D7FF0F0A9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351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72CA3EDA-BCB8-98BF-D9FC-1960D7D43830}"/>
              </a:ext>
            </a:extLst>
          </p:cNvPr>
          <p:cNvSpPr txBox="1">
            <a:spLocks/>
          </p:cNvSpPr>
          <p:nvPr userDrawn="1"/>
        </p:nvSpPr>
        <p:spPr>
          <a:xfrm>
            <a:off x="8366369" y="4571879"/>
            <a:ext cx="777631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8B60F86-8BA6-44F5-A897-8D7FF0F0A9BC}" type="slidenum">
              <a:rPr lang="fr-FR" smtClean="0"/>
              <a:pPr algn="r"/>
              <a:t>‹N°›</a:t>
            </a:fld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DC39AE8-93A7-77F6-F064-11FE9A26D1B2}"/>
              </a:ext>
            </a:extLst>
          </p:cNvPr>
          <p:cNvSpPr txBox="1"/>
          <p:nvPr userDrawn="1"/>
        </p:nvSpPr>
        <p:spPr>
          <a:xfrm>
            <a:off x="2997" y="-78972"/>
            <a:ext cx="2410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Activité pratique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51F31AD-216D-7C2F-9492-69530F0805BB}"/>
              </a:ext>
            </a:extLst>
          </p:cNvPr>
          <p:cNvSpPr txBox="1"/>
          <p:nvPr userDrawn="1"/>
        </p:nvSpPr>
        <p:spPr>
          <a:xfrm>
            <a:off x="3104785" y="-78972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Séquence pédagogique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126168D-6BFA-F99D-783F-EE852F02086A}"/>
              </a:ext>
            </a:extLst>
          </p:cNvPr>
          <p:cNvSpPr txBox="1"/>
          <p:nvPr userDrawn="1"/>
        </p:nvSpPr>
        <p:spPr>
          <a:xfrm>
            <a:off x="6691382" y="-78972"/>
            <a:ext cx="2454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Séance détaillée</a:t>
            </a: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007CE9F2-C8D0-FF8F-2B02-9A49820524C3}"/>
              </a:ext>
            </a:extLst>
          </p:cNvPr>
          <p:cNvSpPr txBox="1">
            <a:spLocks/>
          </p:cNvSpPr>
          <p:nvPr userDrawn="1"/>
        </p:nvSpPr>
        <p:spPr>
          <a:xfrm>
            <a:off x="0" y="4903276"/>
            <a:ext cx="9144000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/>
              <a:t>WENDLING Michel - 02244121436</a:t>
            </a:r>
          </a:p>
        </p:txBody>
      </p:sp>
    </p:spTree>
    <p:extLst>
      <p:ext uri="{BB962C8B-B14F-4D97-AF65-F5344CB8AC3E}">
        <p14:creationId xmlns:p14="http://schemas.microsoft.com/office/powerpoint/2010/main" val="42319420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EEBD36A-5C65-4A8F-8F3A-CB20C0EF7739}" type="datetime1">
              <a:rPr lang="fr-FR" smtClean="0"/>
              <a:t>14/06/2025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B60F86-8BA6-44F5-A897-8D7FF0F0A9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45213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D55FE35-E39C-4254-A265-AE795FBC6A9D}" type="datetime1">
              <a:rPr lang="fr-FR" smtClean="0"/>
              <a:t>14/06/2025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B60F86-8BA6-44F5-A897-8D7FF0F0A9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38621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1563C21-8ECE-4F1E-A58E-78556539153B}" type="datetime1">
              <a:rPr lang="fr-FR" smtClean="0"/>
              <a:t>14/06/2025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B60F86-8BA6-44F5-A897-8D7FF0F0A9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28159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DD4B77D-F72E-4144-95CC-2439B2A7A168}" type="datetime1">
              <a:rPr lang="fr-FR" smtClean="0"/>
              <a:t>14/06/2025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B60F86-8BA6-44F5-A897-8D7FF0F0A9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25418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EF0631C-18EE-4179-8190-B5199494FBF2}" type="datetime1">
              <a:rPr lang="fr-FR" smtClean="0"/>
              <a:t>14/06/2025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B60F86-8BA6-44F5-A897-8D7FF0F0A9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86355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24F6CF-9F2A-4E5E-84C6-92E1E037210E}" type="datetime1">
              <a:rPr lang="fr-FR" smtClean="0"/>
              <a:t>14/06/2025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B60F86-8BA6-44F5-A897-8D7FF0F0A9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6459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05219A5-1043-43A3-B341-65EFCF5F5AF0}" type="datetime1">
              <a:rPr lang="fr-FR" smtClean="0"/>
              <a:t>14/06/2025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B60F86-8BA6-44F5-A897-8D7FF0F0A9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02010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F45209-AC61-44FE-8726-9AFEDEA48491}" type="datetime1">
              <a:rPr lang="fr-FR" smtClean="0"/>
              <a:t>14/06/2025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B60F86-8BA6-44F5-A897-8D7FF0F0A9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91169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306C90-C0CB-4230-A241-3A739C5D4F37}" type="datetime1">
              <a:rPr lang="fr-FR" smtClean="0"/>
              <a:t>14/06/2025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B60F86-8BA6-44F5-A897-8D7FF0F0A9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06537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6806376-35CB-41CD-990B-B1C449362683}" type="datetime1">
              <a:rPr lang="fr-FR" smtClean="0"/>
              <a:t>14/06/2025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B60F86-8BA6-44F5-A897-8D7FF0F0A9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34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72CA3EDA-BCB8-98BF-D9FC-1960D7D43830}"/>
              </a:ext>
            </a:extLst>
          </p:cNvPr>
          <p:cNvSpPr txBox="1">
            <a:spLocks/>
          </p:cNvSpPr>
          <p:nvPr userDrawn="1"/>
        </p:nvSpPr>
        <p:spPr>
          <a:xfrm>
            <a:off x="8366369" y="4571879"/>
            <a:ext cx="777631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8B60F86-8BA6-44F5-A897-8D7FF0F0A9BC}" type="slidenum">
              <a:rPr lang="fr-FR" smtClean="0"/>
              <a:pPr algn="r"/>
              <a:t>‹N°›</a:t>
            </a:fld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AF91016-BCF3-2D08-B381-CEB4BA3E3EF2}"/>
              </a:ext>
            </a:extLst>
          </p:cNvPr>
          <p:cNvSpPr txBox="1"/>
          <p:nvPr userDrawn="1"/>
        </p:nvSpPr>
        <p:spPr>
          <a:xfrm>
            <a:off x="2997" y="-78972"/>
            <a:ext cx="2410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Activité pratique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3C1B3DA-2E43-48C1-EF28-7394CB984CEC}"/>
              </a:ext>
            </a:extLst>
          </p:cNvPr>
          <p:cNvSpPr txBox="1"/>
          <p:nvPr userDrawn="1"/>
        </p:nvSpPr>
        <p:spPr>
          <a:xfrm>
            <a:off x="3104785" y="-78972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Séquence pédagogique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E5D3A46-B6CF-3E25-6FC7-07BAC09A54FF}"/>
              </a:ext>
            </a:extLst>
          </p:cNvPr>
          <p:cNvSpPr txBox="1"/>
          <p:nvPr userDrawn="1"/>
        </p:nvSpPr>
        <p:spPr>
          <a:xfrm>
            <a:off x="6691382" y="-78972"/>
            <a:ext cx="2454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Séance détaillée</a:t>
            </a: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377BCDD6-3995-A6C1-7D43-5E43E7CFC479}"/>
              </a:ext>
            </a:extLst>
          </p:cNvPr>
          <p:cNvSpPr txBox="1">
            <a:spLocks/>
          </p:cNvSpPr>
          <p:nvPr userDrawn="1"/>
        </p:nvSpPr>
        <p:spPr>
          <a:xfrm>
            <a:off x="0" y="4903276"/>
            <a:ext cx="9144000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/>
              <a:t>WENDLING Michel - 02244121436</a:t>
            </a:r>
          </a:p>
        </p:txBody>
      </p:sp>
    </p:spTree>
    <p:extLst>
      <p:ext uri="{BB962C8B-B14F-4D97-AF65-F5344CB8AC3E}">
        <p14:creationId xmlns:p14="http://schemas.microsoft.com/office/powerpoint/2010/main" val="351817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72CA3EDA-BCB8-98BF-D9FC-1960D7D43830}"/>
              </a:ext>
            </a:extLst>
          </p:cNvPr>
          <p:cNvSpPr txBox="1">
            <a:spLocks/>
          </p:cNvSpPr>
          <p:nvPr userDrawn="1"/>
        </p:nvSpPr>
        <p:spPr>
          <a:xfrm>
            <a:off x="8366369" y="4869656"/>
            <a:ext cx="777631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8B60F86-8BA6-44F5-A897-8D7FF0F0A9BC}" type="slidenum">
              <a:rPr lang="fr-FR" smtClean="0"/>
              <a:pPr algn="r"/>
              <a:t>‹N°›</a:t>
            </a:fld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E7DDC99-355E-B531-3134-64C0E491363D}"/>
              </a:ext>
            </a:extLst>
          </p:cNvPr>
          <p:cNvSpPr txBox="1"/>
          <p:nvPr userDrawn="1"/>
        </p:nvSpPr>
        <p:spPr>
          <a:xfrm>
            <a:off x="2997" y="-78972"/>
            <a:ext cx="2410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fr-FR" dirty="0"/>
              <a:t>Activité pratique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0423D5C-778F-CB62-B548-340D42EA5F4B}"/>
              </a:ext>
            </a:extLst>
          </p:cNvPr>
          <p:cNvSpPr txBox="1"/>
          <p:nvPr userDrawn="1"/>
        </p:nvSpPr>
        <p:spPr>
          <a:xfrm>
            <a:off x="3104785" y="-78972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lvl="0" algn="ctr">
              <a:defRPr sz="1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Séquence pédagogique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97CD765-E5D5-7CF0-5D1C-6F46C2E0EE4A}"/>
              </a:ext>
            </a:extLst>
          </p:cNvPr>
          <p:cNvSpPr txBox="1"/>
          <p:nvPr userDrawn="1"/>
        </p:nvSpPr>
        <p:spPr>
          <a:xfrm>
            <a:off x="6691382" y="-78972"/>
            <a:ext cx="2454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Séance détaillée</a:t>
            </a: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7E789699-89F4-C39A-3E9A-A009B92A9CF1}"/>
              </a:ext>
            </a:extLst>
          </p:cNvPr>
          <p:cNvSpPr txBox="1">
            <a:spLocks/>
          </p:cNvSpPr>
          <p:nvPr userDrawn="1"/>
        </p:nvSpPr>
        <p:spPr>
          <a:xfrm>
            <a:off x="0" y="4903276"/>
            <a:ext cx="9144000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/>
              <a:t>WENDLING Michel - 02244121436</a:t>
            </a:r>
          </a:p>
        </p:txBody>
      </p:sp>
    </p:spTree>
    <p:extLst>
      <p:ext uri="{BB962C8B-B14F-4D97-AF65-F5344CB8AC3E}">
        <p14:creationId xmlns:p14="http://schemas.microsoft.com/office/powerpoint/2010/main" val="379178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72CA3EDA-BCB8-98BF-D9FC-1960D7D43830}"/>
              </a:ext>
            </a:extLst>
          </p:cNvPr>
          <p:cNvSpPr txBox="1">
            <a:spLocks/>
          </p:cNvSpPr>
          <p:nvPr userDrawn="1"/>
        </p:nvSpPr>
        <p:spPr>
          <a:xfrm>
            <a:off x="8366369" y="4869656"/>
            <a:ext cx="777631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8B60F86-8BA6-44F5-A897-8D7FF0F0A9BC}" type="slidenum">
              <a:rPr lang="fr-FR" smtClean="0"/>
              <a:pPr algn="r"/>
              <a:t>‹N°›</a:t>
            </a:fld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E7DDC99-355E-B531-3134-64C0E491363D}"/>
              </a:ext>
            </a:extLst>
          </p:cNvPr>
          <p:cNvSpPr txBox="1"/>
          <p:nvPr userDrawn="1"/>
        </p:nvSpPr>
        <p:spPr>
          <a:xfrm>
            <a:off x="2997" y="-78972"/>
            <a:ext cx="2410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fr-FR" dirty="0"/>
              <a:t>Activité pratique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0423D5C-778F-CB62-B548-340D42EA5F4B}"/>
              </a:ext>
            </a:extLst>
          </p:cNvPr>
          <p:cNvSpPr txBox="1"/>
          <p:nvPr userDrawn="1"/>
        </p:nvSpPr>
        <p:spPr>
          <a:xfrm>
            <a:off x="3104785" y="-78972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lvl="0" algn="ctr">
              <a:defRPr sz="1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Séquence pédagogique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97CD765-E5D5-7CF0-5D1C-6F46C2E0EE4A}"/>
              </a:ext>
            </a:extLst>
          </p:cNvPr>
          <p:cNvSpPr txBox="1"/>
          <p:nvPr userDrawn="1"/>
        </p:nvSpPr>
        <p:spPr>
          <a:xfrm>
            <a:off x="6691382" y="-78972"/>
            <a:ext cx="2454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Séance détaillée</a:t>
            </a: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07EF8FD3-4DCB-9949-579D-D70580034BF4}"/>
              </a:ext>
            </a:extLst>
          </p:cNvPr>
          <p:cNvSpPr txBox="1">
            <a:spLocks/>
          </p:cNvSpPr>
          <p:nvPr userDrawn="1"/>
        </p:nvSpPr>
        <p:spPr>
          <a:xfrm>
            <a:off x="0" y="4903276"/>
            <a:ext cx="9144000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/>
              <a:t>WENDLING Michel - 02244121436</a:t>
            </a:r>
          </a:p>
        </p:txBody>
      </p:sp>
    </p:spTree>
    <p:extLst>
      <p:ext uri="{BB962C8B-B14F-4D97-AF65-F5344CB8AC3E}">
        <p14:creationId xmlns:p14="http://schemas.microsoft.com/office/powerpoint/2010/main" val="6275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72CA3EDA-BCB8-98BF-D9FC-1960D7D43830}"/>
              </a:ext>
            </a:extLst>
          </p:cNvPr>
          <p:cNvSpPr txBox="1">
            <a:spLocks/>
          </p:cNvSpPr>
          <p:nvPr userDrawn="1"/>
        </p:nvSpPr>
        <p:spPr>
          <a:xfrm>
            <a:off x="8366369" y="4869656"/>
            <a:ext cx="777631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8B60F86-8BA6-44F5-A897-8D7FF0F0A9BC}" type="slidenum">
              <a:rPr lang="fr-FR" smtClean="0"/>
              <a:pPr algn="r"/>
              <a:t>‹N°›</a:t>
            </a:fld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E7DDC99-355E-B531-3134-64C0E491363D}"/>
              </a:ext>
            </a:extLst>
          </p:cNvPr>
          <p:cNvSpPr txBox="1"/>
          <p:nvPr userDrawn="1"/>
        </p:nvSpPr>
        <p:spPr>
          <a:xfrm>
            <a:off x="2997" y="-78972"/>
            <a:ext cx="2410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fr-FR" dirty="0"/>
              <a:t>Activité pratique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0423D5C-778F-CB62-B548-340D42EA5F4B}"/>
              </a:ext>
            </a:extLst>
          </p:cNvPr>
          <p:cNvSpPr txBox="1"/>
          <p:nvPr userDrawn="1"/>
        </p:nvSpPr>
        <p:spPr>
          <a:xfrm>
            <a:off x="3104785" y="-78972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lvl="0" algn="ctr">
              <a:defRPr sz="1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Séquence pédagogique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97CD765-E5D5-7CF0-5D1C-6F46C2E0EE4A}"/>
              </a:ext>
            </a:extLst>
          </p:cNvPr>
          <p:cNvSpPr txBox="1"/>
          <p:nvPr userDrawn="1"/>
        </p:nvSpPr>
        <p:spPr>
          <a:xfrm>
            <a:off x="6691382" y="-78972"/>
            <a:ext cx="2454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Séance détaillée</a:t>
            </a: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D36D104D-C221-C692-CB5B-0D0513416D48}"/>
              </a:ext>
            </a:extLst>
          </p:cNvPr>
          <p:cNvSpPr txBox="1">
            <a:spLocks/>
          </p:cNvSpPr>
          <p:nvPr userDrawn="1"/>
        </p:nvSpPr>
        <p:spPr>
          <a:xfrm>
            <a:off x="0" y="4903276"/>
            <a:ext cx="9144000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/>
              <a:t>WENDLING Michel - 02244121436</a:t>
            </a:r>
          </a:p>
        </p:txBody>
      </p:sp>
    </p:spTree>
    <p:extLst>
      <p:ext uri="{BB962C8B-B14F-4D97-AF65-F5344CB8AC3E}">
        <p14:creationId xmlns:p14="http://schemas.microsoft.com/office/powerpoint/2010/main" val="3611561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72CA3EDA-BCB8-98BF-D9FC-1960D7D43830}"/>
              </a:ext>
            </a:extLst>
          </p:cNvPr>
          <p:cNvSpPr txBox="1">
            <a:spLocks/>
          </p:cNvSpPr>
          <p:nvPr userDrawn="1"/>
        </p:nvSpPr>
        <p:spPr>
          <a:xfrm>
            <a:off x="8366369" y="4869656"/>
            <a:ext cx="777631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8B60F86-8BA6-44F5-A897-8D7FF0F0A9BC}" type="slidenum">
              <a:rPr lang="fr-FR" smtClean="0"/>
              <a:pPr algn="r"/>
              <a:t>‹N°›</a:t>
            </a:fld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E7DDC99-355E-B531-3134-64C0E491363D}"/>
              </a:ext>
            </a:extLst>
          </p:cNvPr>
          <p:cNvSpPr txBox="1"/>
          <p:nvPr userDrawn="1"/>
        </p:nvSpPr>
        <p:spPr>
          <a:xfrm>
            <a:off x="2997" y="-78972"/>
            <a:ext cx="2410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fr-FR" dirty="0"/>
              <a:t>Activité pratique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0423D5C-778F-CB62-B548-340D42EA5F4B}"/>
              </a:ext>
            </a:extLst>
          </p:cNvPr>
          <p:cNvSpPr txBox="1"/>
          <p:nvPr userDrawn="1"/>
        </p:nvSpPr>
        <p:spPr>
          <a:xfrm>
            <a:off x="3104785" y="-78972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lvl="0" algn="ctr">
              <a:defRPr sz="1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Séquence pédagogique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97CD765-E5D5-7CF0-5D1C-6F46C2E0EE4A}"/>
              </a:ext>
            </a:extLst>
          </p:cNvPr>
          <p:cNvSpPr txBox="1"/>
          <p:nvPr userDrawn="1"/>
        </p:nvSpPr>
        <p:spPr>
          <a:xfrm>
            <a:off x="6691382" y="-78972"/>
            <a:ext cx="2454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Séance détaillée</a:t>
            </a: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62BA5C6B-C0AF-057B-EE25-99CDF0230314}"/>
              </a:ext>
            </a:extLst>
          </p:cNvPr>
          <p:cNvSpPr txBox="1">
            <a:spLocks/>
          </p:cNvSpPr>
          <p:nvPr userDrawn="1"/>
        </p:nvSpPr>
        <p:spPr>
          <a:xfrm>
            <a:off x="0" y="4903276"/>
            <a:ext cx="9144000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/>
              <a:t>WENDLING Michel - 02244121436</a:t>
            </a:r>
          </a:p>
        </p:txBody>
      </p:sp>
    </p:spTree>
    <p:extLst>
      <p:ext uri="{BB962C8B-B14F-4D97-AF65-F5344CB8AC3E}">
        <p14:creationId xmlns:p14="http://schemas.microsoft.com/office/powerpoint/2010/main" val="383904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3998" cy="1749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968571"/>
            <a:ext cx="9143998" cy="1749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174929"/>
            <a:ext cx="9144000" cy="536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4914900"/>
            <a:ext cx="9144000" cy="536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452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98" r:id="rId3"/>
    <p:sldLayoutId id="2147483699" r:id="rId4"/>
    <p:sldLayoutId id="2147483689" r:id="rId5"/>
    <p:sldLayoutId id="2147483693" r:id="rId6"/>
    <p:sldLayoutId id="2147483705" r:id="rId7"/>
    <p:sldLayoutId id="2147483706" r:id="rId8"/>
    <p:sldLayoutId id="2147483707" r:id="rId9"/>
    <p:sldLayoutId id="2147483696" r:id="rId10"/>
    <p:sldLayoutId id="2147483709" r:id="rId11"/>
    <p:sldLayoutId id="2147483710" r:id="rId12"/>
    <p:sldLayoutId id="2147483708" r:id="rId13"/>
    <p:sldLayoutId id="2147483711" r:id="rId14"/>
    <p:sldLayoutId id="2147483712" r:id="rId15"/>
    <p:sldLayoutId id="2147483713" r:id="rId16"/>
    <p:sldLayoutId id="2147483714" r:id="rId17"/>
    <p:sldLayoutId id="2147483650" r:id="rId18"/>
    <p:sldLayoutId id="2147483651" r:id="rId19"/>
    <p:sldLayoutId id="2147483652" r:id="rId20"/>
    <p:sldLayoutId id="2147483653" r:id="rId21"/>
    <p:sldLayoutId id="2147483654" r:id="rId22"/>
    <p:sldLayoutId id="2147483655" r:id="rId23"/>
    <p:sldLayoutId id="2147483656" r:id="rId24"/>
    <p:sldLayoutId id="2147483657" r:id="rId25"/>
    <p:sldLayoutId id="2147483658" r:id="rId26"/>
    <p:sldLayoutId id="2147483659" r:id="rId2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3998" cy="1749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968571"/>
            <a:ext cx="9143998" cy="1749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174929"/>
            <a:ext cx="9144000" cy="536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4914900"/>
            <a:ext cx="9144000" cy="536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439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3998" cy="1749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968571"/>
            <a:ext cx="9143998" cy="1749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174929"/>
            <a:ext cx="9144000" cy="536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4914900"/>
            <a:ext cx="9144000" cy="536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990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6825343" y="4218804"/>
            <a:ext cx="2280752" cy="728861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Michel</a:t>
            </a:r>
          </a:p>
          <a:p>
            <a:pPr algn="l">
              <a:spcBef>
                <a:spcPts val="0"/>
              </a:spcBef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WENDLING</a:t>
            </a:r>
          </a:p>
          <a:p>
            <a:pPr algn="l">
              <a:spcBef>
                <a:spcPts val="0"/>
              </a:spcBef>
            </a:pPr>
            <a:r>
              <a:rPr lang="fr-FR" sz="1200" b="1" dirty="0">
                <a:solidFill>
                  <a:schemeClr val="accent1">
                    <a:lumMod val="50000"/>
                  </a:schemeClr>
                </a:solidFill>
              </a:rPr>
              <a:t>Candidat N° 0044121436-005</a:t>
            </a:r>
          </a:p>
          <a:p>
            <a:endParaRPr lang="fr-FR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905" y="4486000"/>
            <a:ext cx="3399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  <a:t>AGRÉGATION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  <a:t>Sciences Industrielles de l’Ingénieur </a:t>
            </a:r>
            <a:endParaRPr lang="fr-FR" sz="1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  <a:t>Option : Ingénierie mécanique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056B9B-ADD6-65D9-DE7F-A2809726EDA7}"/>
              </a:ext>
            </a:extLst>
          </p:cNvPr>
          <p:cNvSpPr/>
          <p:nvPr/>
        </p:nvSpPr>
        <p:spPr>
          <a:xfrm>
            <a:off x="149290" y="489857"/>
            <a:ext cx="5461207" cy="6727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SYSTÈME OU TITRE</a:t>
            </a:r>
          </a:p>
        </p:txBody>
      </p:sp>
      <p:pic>
        <p:nvPicPr>
          <p:cNvPr id="3" name="Image 2" descr="Une image contenant robot, figurine, Personnage de fiction, Mecha&#10;&#10;Le contenu généré par l’IA peut être incorrect.">
            <a:extLst>
              <a:ext uri="{FF2B5EF4-FFF2-40B4-BE49-F238E27FC236}">
                <a16:creationId xmlns:a16="http://schemas.microsoft.com/office/drawing/2014/main" id="{96544CDE-EEA5-FBE3-669E-CFB021B1C6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2" t="14020" r="27589" b="4094"/>
          <a:stretch>
            <a:fillRect/>
          </a:stretch>
        </p:blipFill>
        <p:spPr>
          <a:xfrm>
            <a:off x="6661462" y="274204"/>
            <a:ext cx="2381888" cy="4211796"/>
          </a:xfrm>
          <a:prstGeom prst="rect">
            <a:avLst/>
          </a:prstGeom>
        </p:spPr>
      </p:pic>
      <p:pic>
        <p:nvPicPr>
          <p:cNvPr id="6" name="Image 5" descr="Une image contenant pneu, roue, Pièce auto, véhicule&#10;&#10;Le contenu généré par l’IA peut être incorrect.">
            <a:extLst>
              <a:ext uri="{FF2B5EF4-FFF2-40B4-BE49-F238E27FC236}">
                <a16:creationId xmlns:a16="http://schemas.microsoft.com/office/drawing/2014/main" id="{3AACFBD7-67F4-6622-29F1-E6E724E36E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758" y="1347282"/>
            <a:ext cx="4452217" cy="2219152"/>
          </a:xfrm>
          <a:prstGeom prst="rect">
            <a:avLst/>
          </a:prstGeom>
        </p:spPr>
      </p:pic>
      <p:pic>
        <p:nvPicPr>
          <p:cNvPr id="4" name="Image 3" descr="Une image contenant texte, schématique, diagramme, Plan&#10;&#10;Le contenu généré par l’IA peut être incorrect.">
            <a:extLst>
              <a:ext uri="{FF2B5EF4-FFF2-40B4-BE49-F238E27FC236}">
                <a16:creationId xmlns:a16="http://schemas.microsoft.com/office/drawing/2014/main" id="{C44864C9-88B1-EE85-A723-9CADDAC98F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26" y="1310976"/>
            <a:ext cx="1937795" cy="290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00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CF8C6-78C4-D60C-6243-D4FFBD0D1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 83">
            <a:extLst>
              <a:ext uri="{FF2B5EF4-FFF2-40B4-BE49-F238E27FC236}">
                <a16:creationId xmlns:a16="http://schemas.microsoft.com/office/drawing/2014/main" id="{F1AB46C5-DF41-F5E3-2184-6D6F5800F6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77" y="1126163"/>
            <a:ext cx="7772400" cy="3187857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B031853D-2A12-3FB9-4D6E-B14E55F3898A}"/>
              </a:ext>
            </a:extLst>
          </p:cNvPr>
          <p:cNvSpPr/>
          <p:nvPr/>
        </p:nvSpPr>
        <p:spPr>
          <a:xfrm>
            <a:off x="56406" y="287022"/>
            <a:ext cx="3526971" cy="3780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POSITIONNEMENT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31E3A4-BF44-6A22-F32A-BDB49D5A7408}"/>
              </a:ext>
            </a:extLst>
          </p:cNvPr>
          <p:cNvSpPr/>
          <p:nvPr/>
        </p:nvSpPr>
        <p:spPr>
          <a:xfrm>
            <a:off x="634587" y="3554101"/>
            <a:ext cx="1432752" cy="38025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TSSI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932455-A3E6-B20F-A613-A5E9AEE93754}"/>
              </a:ext>
            </a:extLst>
          </p:cNvPr>
          <p:cNvSpPr/>
          <p:nvPr/>
        </p:nvSpPr>
        <p:spPr>
          <a:xfrm>
            <a:off x="634587" y="2191491"/>
            <a:ext cx="1432752" cy="38025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1SSI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3B1231-6C54-BA84-C1A4-4D90DBBE3DBE}"/>
              </a:ext>
            </a:extLst>
          </p:cNvPr>
          <p:cNvSpPr/>
          <p:nvPr/>
        </p:nvSpPr>
        <p:spPr>
          <a:xfrm>
            <a:off x="3214343" y="3887795"/>
            <a:ext cx="5050596" cy="38025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Descente de charge</a:t>
            </a:r>
          </a:p>
        </p:txBody>
      </p:sp>
    </p:spTree>
    <p:extLst>
      <p:ext uri="{BB962C8B-B14F-4D97-AF65-F5344CB8AC3E}">
        <p14:creationId xmlns:p14="http://schemas.microsoft.com/office/powerpoint/2010/main" val="301594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C457D51F-5F1C-DB22-187D-84B8B04739CE}"/>
              </a:ext>
            </a:extLst>
          </p:cNvPr>
          <p:cNvGrpSpPr/>
          <p:nvPr/>
        </p:nvGrpSpPr>
        <p:grpSpPr>
          <a:xfrm>
            <a:off x="303925" y="1427081"/>
            <a:ext cx="7140663" cy="3164184"/>
            <a:chOff x="174537" y="2612570"/>
            <a:chExt cx="7140663" cy="3164184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5E308A58-FC45-1903-1122-75A0587ED0FE}"/>
                </a:ext>
              </a:extLst>
            </p:cNvPr>
            <p:cNvGrpSpPr/>
            <p:nvPr/>
          </p:nvGrpSpPr>
          <p:grpSpPr>
            <a:xfrm>
              <a:off x="831668" y="2612570"/>
              <a:ext cx="6483532" cy="3164184"/>
              <a:chOff x="831668" y="2612570"/>
              <a:chExt cx="5569131" cy="3164184"/>
            </a:xfrm>
          </p:grpSpPr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10C8D295-1A1B-05A4-9058-641A2485F2E4}"/>
                  </a:ext>
                </a:extLst>
              </p:cNvPr>
              <p:cNvGrpSpPr/>
              <p:nvPr/>
            </p:nvGrpSpPr>
            <p:grpSpPr>
              <a:xfrm>
                <a:off x="831668" y="2612570"/>
                <a:ext cx="5569131" cy="711927"/>
                <a:chOff x="474617" y="2612570"/>
                <a:chExt cx="5569131" cy="711927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E592509-62BA-B72D-4C89-49C991558CAB}"/>
                    </a:ext>
                  </a:extLst>
                </p:cNvPr>
                <p:cNvSpPr/>
                <p:nvPr/>
              </p:nvSpPr>
              <p:spPr>
                <a:xfrm>
                  <a:off x="474617" y="2612571"/>
                  <a:ext cx="1371600" cy="71192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>
                  <a:normAutofit/>
                </a:bodyPr>
                <a:lstStyle/>
                <a:p>
                  <a:pPr algn="ctr"/>
                  <a:r>
                    <a:rPr lang="fr-FR" dirty="0">
                      <a:solidFill>
                        <a:schemeClr val="tx1"/>
                      </a:solidFill>
                    </a:rPr>
                    <a:t>Cours </a:t>
                  </a:r>
                  <a:r>
                    <a:rPr lang="fr-FR" dirty="0">
                      <a:solidFill>
                        <a:srgbClr val="0000FF"/>
                      </a:solidFill>
                    </a:rPr>
                    <a:t>introductif </a:t>
                  </a:r>
                </a:p>
              </p:txBody>
            </p:sp>
            <p:sp>
              <p:nvSpPr>
                <p:cNvPr id="32" name="Rectangle : coins arrondis 31">
                  <a:extLst>
                    <a:ext uri="{FF2B5EF4-FFF2-40B4-BE49-F238E27FC236}">
                      <a16:creationId xmlns:a16="http://schemas.microsoft.com/office/drawing/2014/main" id="{FD8C06AC-C573-8EB5-FDC6-60598625521C}"/>
                    </a:ext>
                  </a:extLst>
                </p:cNvPr>
                <p:cNvSpPr/>
                <p:nvPr/>
              </p:nvSpPr>
              <p:spPr>
                <a:xfrm>
                  <a:off x="2246811" y="2612570"/>
                  <a:ext cx="1371600" cy="711926"/>
                </a:xfrm>
                <a:prstGeom prst="roundRect">
                  <a:avLst>
                    <a:gd name="adj" fmla="val 33363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>
                  <a:normAutofit/>
                </a:bodyPr>
                <a:lstStyle/>
                <a:p>
                  <a:pPr algn="ctr"/>
                  <a:r>
                    <a:rPr lang="fr-FR" dirty="0">
                      <a:solidFill>
                        <a:schemeClr val="tx1"/>
                      </a:solidFill>
                    </a:rPr>
                    <a:t>TD </a:t>
                  </a:r>
                  <a:r>
                    <a:rPr lang="fr-FR" dirty="0">
                      <a:solidFill>
                        <a:srgbClr val="0000FF"/>
                      </a:solidFill>
                    </a:rPr>
                    <a:t>d’application</a:t>
                  </a:r>
                  <a:r>
                    <a:rPr lang="fr-FR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  <p:sp>
              <p:nvSpPr>
                <p:cNvPr id="33" name="Organigramme : Préparation 8">
                  <a:extLst>
                    <a:ext uri="{FF2B5EF4-FFF2-40B4-BE49-F238E27FC236}">
                      <a16:creationId xmlns:a16="http://schemas.microsoft.com/office/drawing/2014/main" id="{5018F1A0-B368-DC13-C210-021F6E9959EC}"/>
                    </a:ext>
                  </a:extLst>
                </p:cNvPr>
                <p:cNvSpPr/>
                <p:nvPr/>
              </p:nvSpPr>
              <p:spPr>
                <a:xfrm>
                  <a:off x="4066901" y="2612570"/>
                  <a:ext cx="1976847" cy="711926"/>
                </a:xfrm>
                <a:prstGeom prst="flowChartPreparation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>
                  <a:normAutofit/>
                </a:bodyPr>
                <a:lstStyle/>
                <a:p>
                  <a:pPr algn="ctr"/>
                  <a:r>
                    <a:rPr lang="fr-FR" dirty="0">
                      <a:solidFill>
                        <a:schemeClr val="tx1"/>
                      </a:solidFill>
                    </a:rPr>
                    <a:t>TP </a:t>
                  </a:r>
                  <a:r>
                    <a:rPr lang="fr-FR" dirty="0">
                      <a:solidFill>
                        <a:srgbClr val="0000FF"/>
                      </a:solidFill>
                    </a:rPr>
                    <a:t>de consolidation </a:t>
                  </a:r>
                </a:p>
              </p:txBody>
            </p:sp>
            <p:cxnSp>
              <p:nvCxnSpPr>
                <p:cNvPr id="34" name="Connecteur droit avec flèche 33">
                  <a:extLst>
                    <a:ext uri="{FF2B5EF4-FFF2-40B4-BE49-F238E27FC236}">
                      <a16:creationId xmlns:a16="http://schemas.microsoft.com/office/drawing/2014/main" id="{CBECC3AB-B5C0-10F9-1F07-03EC10085CE4}"/>
                    </a:ext>
                  </a:extLst>
                </p:cNvPr>
                <p:cNvCxnSpPr>
                  <a:cxnSpLocks/>
                  <a:stCxn id="31" idx="3"/>
                  <a:endCxn id="32" idx="1"/>
                </p:cNvCxnSpPr>
                <p:nvPr/>
              </p:nvCxnSpPr>
              <p:spPr>
                <a:xfrm flipV="1">
                  <a:off x="1846217" y="2968533"/>
                  <a:ext cx="400594" cy="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cteur droit avec flèche 34">
                  <a:extLst>
                    <a:ext uri="{FF2B5EF4-FFF2-40B4-BE49-F238E27FC236}">
                      <a16:creationId xmlns:a16="http://schemas.microsoft.com/office/drawing/2014/main" id="{2CB64654-CB5D-7E5F-C608-6968C51282EF}"/>
                    </a:ext>
                  </a:extLst>
                </p:cNvPr>
                <p:cNvCxnSpPr>
                  <a:cxnSpLocks/>
                  <a:stCxn id="32" idx="3"/>
                  <a:endCxn id="33" idx="1"/>
                </p:cNvCxnSpPr>
                <p:nvPr/>
              </p:nvCxnSpPr>
              <p:spPr>
                <a:xfrm>
                  <a:off x="3618411" y="2968533"/>
                  <a:ext cx="448490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e 10">
                <a:extLst>
                  <a:ext uri="{FF2B5EF4-FFF2-40B4-BE49-F238E27FC236}">
                    <a16:creationId xmlns:a16="http://schemas.microsoft.com/office/drawing/2014/main" id="{368D32DD-195B-CDEA-0FAC-2FE1F62D1549}"/>
                  </a:ext>
                </a:extLst>
              </p:cNvPr>
              <p:cNvGrpSpPr/>
              <p:nvPr/>
            </p:nvGrpSpPr>
            <p:grpSpPr>
              <a:xfrm>
                <a:off x="859972" y="3809961"/>
                <a:ext cx="5540827" cy="711926"/>
                <a:chOff x="346164" y="3840795"/>
                <a:chExt cx="5540827" cy="711926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E542B786-30E6-C794-04BE-2A2E3C7067B7}"/>
                    </a:ext>
                  </a:extLst>
                </p:cNvPr>
                <p:cNvSpPr/>
                <p:nvPr/>
              </p:nvSpPr>
              <p:spPr>
                <a:xfrm>
                  <a:off x="2695301" y="3840795"/>
                  <a:ext cx="1371600" cy="71192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>
                  <a:normAutofit/>
                </a:bodyPr>
                <a:lstStyle/>
                <a:p>
                  <a:pPr algn="ctr"/>
                  <a:r>
                    <a:rPr lang="fr-FR" dirty="0">
                      <a:solidFill>
                        <a:schemeClr val="tx1"/>
                      </a:solidFill>
                    </a:rPr>
                    <a:t>Cours </a:t>
                  </a:r>
                  <a:r>
                    <a:rPr lang="fr-FR" dirty="0">
                      <a:solidFill>
                        <a:srgbClr val="0000FF"/>
                      </a:solidFill>
                    </a:rPr>
                    <a:t>de synthèse </a:t>
                  </a:r>
                </a:p>
              </p:txBody>
            </p:sp>
            <p:sp>
              <p:nvSpPr>
                <p:cNvPr id="27" name="Rectangle : coins arrondis 26">
                  <a:extLst>
                    <a:ext uri="{FF2B5EF4-FFF2-40B4-BE49-F238E27FC236}">
                      <a16:creationId xmlns:a16="http://schemas.microsoft.com/office/drawing/2014/main" id="{EE3C003C-53FA-D550-9DF0-2CF49D9D5182}"/>
                    </a:ext>
                  </a:extLst>
                </p:cNvPr>
                <p:cNvSpPr/>
                <p:nvPr/>
              </p:nvSpPr>
              <p:spPr>
                <a:xfrm>
                  <a:off x="4515391" y="3840795"/>
                  <a:ext cx="1371600" cy="711926"/>
                </a:xfrm>
                <a:prstGeom prst="roundRect">
                  <a:avLst>
                    <a:gd name="adj" fmla="val 33363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>
                  <a:normAutofit/>
                </a:bodyPr>
                <a:lstStyle/>
                <a:p>
                  <a:pPr algn="ctr"/>
                  <a:r>
                    <a:rPr lang="fr-FR" dirty="0">
                      <a:solidFill>
                        <a:schemeClr val="tx1"/>
                      </a:solidFill>
                    </a:rPr>
                    <a:t>TD </a:t>
                  </a:r>
                  <a:r>
                    <a:rPr lang="fr-FR" dirty="0">
                      <a:solidFill>
                        <a:srgbClr val="0000FF"/>
                      </a:solidFill>
                    </a:rPr>
                    <a:t>de confortation </a:t>
                  </a:r>
                </a:p>
              </p:txBody>
            </p:sp>
            <p:cxnSp>
              <p:nvCxnSpPr>
                <p:cNvPr id="28" name="Connecteur droit avec flèche 27">
                  <a:extLst>
                    <a:ext uri="{FF2B5EF4-FFF2-40B4-BE49-F238E27FC236}">
                      <a16:creationId xmlns:a16="http://schemas.microsoft.com/office/drawing/2014/main" id="{75890C7F-1A87-B720-D750-390EA4105466}"/>
                    </a:ext>
                  </a:extLst>
                </p:cNvPr>
                <p:cNvCxnSpPr>
                  <a:cxnSpLocks/>
                  <a:stCxn id="30" idx="3"/>
                  <a:endCxn id="26" idx="1"/>
                </p:cNvCxnSpPr>
                <p:nvPr/>
              </p:nvCxnSpPr>
              <p:spPr>
                <a:xfrm>
                  <a:off x="2323011" y="4196758"/>
                  <a:ext cx="372290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eur droit avec flèche 28">
                  <a:extLst>
                    <a:ext uri="{FF2B5EF4-FFF2-40B4-BE49-F238E27FC236}">
                      <a16:creationId xmlns:a16="http://schemas.microsoft.com/office/drawing/2014/main" id="{3846D526-8933-E273-4452-1669677E5D9A}"/>
                    </a:ext>
                  </a:extLst>
                </p:cNvPr>
                <p:cNvCxnSpPr>
                  <a:cxnSpLocks/>
                  <a:stCxn id="26" idx="3"/>
                  <a:endCxn id="27" idx="1"/>
                </p:cNvCxnSpPr>
                <p:nvPr/>
              </p:nvCxnSpPr>
              <p:spPr>
                <a:xfrm>
                  <a:off x="4066901" y="4196758"/>
                  <a:ext cx="448490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Organigramme : Préparation 19">
                  <a:extLst>
                    <a:ext uri="{FF2B5EF4-FFF2-40B4-BE49-F238E27FC236}">
                      <a16:creationId xmlns:a16="http://schemas.microsoft.com/office/drawing/2014/main" id="{9743BC92-45E9-363D-571A-2DF07F74A96E}"/>
                    </a:ext>
                  </a:extLst>
                </p:cNvPr>
                <p:cNvSpPr/>
                <p:nvPr/>
              </p:nvSpPr>
              <p:spPr>
                <a:xfrm>
                  <a:off x="346164" y="3840795"/>
                  <a:ext cx="1976847" cy="711926"/>
                </a:xfrm>
                <a:prstGeom prst="flowChartPreparation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>
                  <a:normAutofit/>
                </a:bodyPr>
                <a:lstStyle/>
                <a:p>
                  <a:pPr algn="ctr"/>
                  <a:r>
                    <a:rPr lang="fr-FR" dirty="0">
                      <a:solidFill>
                        <a:schemeClr val="tx1"/>
                      </a:solidFill>
                    </a:rPr>
                    <a:t>TP </a:t>
                  </a:r>
                  <a:r>
                    <a:rPr lang="fr-FR" dirty="0">
                      <a:solidFill>
                        <a:srgbClr val="0000FF"/>
                      </a:solidFill>
                    </a:rPr>
                    <a:t>de découverte</a:t>
                  </a:r>
                </a:p>
              </p:txBody>
            </p:sp>
          </p:grpSp>
          <p:grpSp>
            <p:nvGrpSpPr>
              <p:cNvPr id="14" name="Groupe 13">
                <a:extLst>
                  <a:ext uri="{FF2B5EF4-FFF2-40B4-BE49-F238E27FC236}">
                    <a16:creationId xmlns:a16="http://schemas.microsoft.com/office/drawing/2014/main" id="{7806198A-A9EE-9C06-14F2-E360E221A70E}"/>
                  </a:ext>
                </a:extLst>
              </p:cNvPr>
              <p:cNvGrpSpPr/>
              <p:nvPr/>
            </p:nvGrpSpPr>
            <p:grpSpPr>
              <a:xfrm>
                <a:off x="831668" y="5062599"/>
                <a:ext cx="5569131" cy="714155"/>
                <a:chOff x="474617" y="5066790"/>
                <a:chExt cx="5569131" cy="714155"/>
              </a:xfrm>
            </p:grpSpPr>
            <p:sp>
              <p:nvSpPr>
                <p:cNvPr id="16" name="Organigramme : Préparation 21">
                  <a:extLst>
                    <a:ext uri="{FF2B5EF4-FFF2-40B4-BE49-F238E27FC236}">
                      <a16:creationId xmlns:a16="http://schemas.microsoft.com/office/drawing/2014/main" id="{55EBC8CA-51B5-82A1-F854-2B293C1A7A61}"/>
                    </a:ext>
                  </a:extLst>
                </p:cNvPr>
                <p:cNvSpPr/>
                <p:nvPr/>
              </p:nvSpPr>
              <p:spPr>
                <a:xfrm>
                  <a:off x="2229393" y="5066790"/>
                  <a:ext cx="1976847" cy="711926"/>
                </a:xfrm>
                <a:prstGeom prst="flowChartPreparation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>
                  <a:normAutofit fontScale="92500" lnSpcReduction="10000"/>
                </a:bodyPr>
                <a:lstStyle/>
                <a:p>
                  <a:pPr algn="ctr"/>
                  <a:r>
                    <a:rPr lang="fr-FR" dirty="0">
                      <a:solidFill>
                        <a:schemeClr val="tx1"/>
                      </a:solidFill>
                    </a:rPr>
                    <a:t>TP </a:t>
                  </a:r>
                  <a:r>
                    <a:rPr lang="fr-FR" dirty="0">
                      <a:solidFill>
                        <a:srgbClr val="0000FF"/>
                      </a:solidFill>
                    </a:rPr>
                    <a:t>d’approfondissement</a:t>
                  </a:r>
                </a:p>
              </p:txBody>
            </p:sp>
            <p:cxnSp>
              <p:nvCxnSpPr>
                <p:cNvPr id="20" name="Connecteur droit avec flèche 19">
                  <a:extLst>
                    <a:ext uri="{FF2B5EF4-FFF2-40B4-BE49-F238E27FC236}">
                      <a16:creationId xmlns:a16="http://schemas.microsoft.com/office/drawing/2014/main" id="{07738BD5-1958-E3FC-B649-EC458D08D172}"/>
                    </a:ext>
                  </a:extLst>
                </p:cNvPr>
                <p:cNvCxnSpPr>
                  <a:cxnSpLocks/>
                  <a:stCxn id="24" idx="3"/>
                </p:cNvCxnSpPr>
                <p:nvPr/>
              </p:nvCxnSpPr>
              <p:spPr>
                <a:xfrm>
                  <a:off x="1846217" y="5424982"/>
                  <a:ext cx="400594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necteur droit avec flèche 20">
                  <a:extLst>
                    <a:ext uri="{FF2B5EF4-FFF2-40B4-BE49-F238E27FC236}">
                      <a16:creationId xmlns:a16="http://schemas.microsoft.com/office/drawing/2014/main" id="{81C1D117-3978-6310-E1EE-40E7B716A048}"/>
                    </a:ext>
                  </a:extLst>
                </p:cNvPr>
                <p:cNvCxnSpPr>
                  <a:cxnSpLocks/>
                  <a:stCxn id="16" idx="3"/>
                  <a:endCxn id="25" idx="1"/>
                </p:cNvCxnSpPr>
                <p:nvPr/>
              </p:nvCxnSpPr>
              <p:spPr>
                <a:xfrm>
                  <a:off x="4206240" y="5422753"/>
                  <a:ext cx="465908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ectangle : coins arrondis 23">
                  <a:extLst>
                    <a:ext uri="{FF2B5EF4-FFF2-40B4-BE49-F238E27FC236}">
                      <a16:creationId xmlns:a16="http://schemas.microsoft.com/office/drawing/2014/main" id="{75F8C03E-0EB1-C47E-77C6-BCDB4B8EE344}"/>
                    </a:ext>
                  </a:extLst>
                </p:cNvPr>
                <p:cNvSpPr/>
                <p:nvPr/>
              </p:nvSpPr>
              <p:spPr>
                <a:xfrm>
                  <a:off x="474617" y="5069019"/>
                  <a:ext cx="1371600" cy="711926"/>
                </a:xfrm>
                <a:prstGeom prst="roundRect">
                  <a:avLst>
                    <a:gd name="adj" fmla="val 33363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>
                  <a:normAutofit/>
                </a:bodyPr>
                <a:lstStyle/>
                <a:p>
                  <a:pPr algn="ctr"/>
                  <a:r>
                    <a:rPr lang="fr-FR" dirty="0">
                      <a:solidFill>
                        <a:schemeClr val="tx1"/>
                      </a:solidFill>
                    </a:rPr>
                    <a:t>TD - cours  </a:t>
                  </a:r>
                  <a:r>
                    <a:rPr lang="fr-FR" dirty="0">
                      <a:solidFill>
                        <a:srgbClr val="0000FF"/>
                      </a:solidFill>
                    </a:rPr>
                    <a:t>d’apports 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9E5A8201-0B91-B4F5-67B6-D31E9C3DA4FE}"/>
                    </a:ext>
                  </a:extLst>
                </p:cNvPr>
                <p:cNvSpPr/>
                <p:nvPr/>
              </p:nvSpPr>
              <p:spPr>
                <a:xfrm>
                  <a:off x="4672148" y="5066790"/>
                  <a:ext cx="1371600" cy="71192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>
                  <a:normAutofit/>
                </a:bodyPr>
                <a:lstStyle/>
                <a:p>
                  <a:pPr algn="ctr"/>
                  <a:r>
                    <a:rPr lang="fr-FR" dirty="0">
                      <a:solidFill>
                        <a:schemeClr val="tx1"/>
                      </a:solidFill>
                    </a:rPr>
                    <a:t>Cours </a:t>
                  </a:r>
                  <a:r>
                    <a:rPr lang="fr-FR" dirty="0">
                      <a:solidFill>
                        <a:srgbClr val="0000FF"/>
                      </a:solidFill>
                    </a:rPr>
                    <a:t>de synthèse</a:t>
                  </a:r>
                </a:p>
              </p:txBody>
            </p:sp>
          </p:grp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5FCCD0CA-0CD6-39F4-1C68-A8ABDE31F830}"/>
                </a:ext>
              </a:extLst>
            </p:cNvPr>
            <p:cNvSpPr txBox="1"/>
            <p:nvPr/>
          </p:nvSpPr>
          <p:spPr>
            <a:xfrm>
              <a:off x="206598" y="2709285"/>
              <a:ext cx="3918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/>
                <a:t>❶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661AF6C-ACAA-63AF-98B2-F2919F549128}"/>
                </a:ext>
              </a:extLst>
            </p:cNvPr>
            <p:cNvSpPr txBox="1"/>
            <p:nvPr/>
          </p:nvSpPr>
          <p:spPr>
            <a:xfrm>
              <a:off x="190887" y="3904314"/>
              <a:ext cx="5187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/>
                <a:t>❷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3D6B58E1-352B-B1FE-A0D2-B13AF2CD0BBB}"/>
                </a:ext>
              </a:extLst>
            </p:cNvPr>
            <p:cNvSpPr txBox="1"/>
            <p:nvPr/>
          </p:nvSpPr>
          <p:spPr>
            <a:xfrm>
              <a:off x="174537" y="5156952"/>
              <a:ext cx="5187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/>
                <a:t>❸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DB5DCDE1-56E5-F367-A07C-C8EDA3EEEA55}"/>
              </a:ext>
            </a:extLst>
          </p:cNvPr>
          <p:cNvSpPr/>
          <p:nvPr/>
        </p:nvSpPr>
        <p:spPr>
          <a:xfrm>
            <a:off x="56406" y="287022"/>
            <a:ext cx="3526971" cy="3780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ENCHAINEMENT DES SÉANCES</a:t>
            </a:r>
          </a:p>
        </p:txBody>
      </p:sp>
    </p:spTree>
    <p:extLst>
      <p:ext uri="{BB962C8B-B14F-4D97-AF65-F5344CB8AC3E}">
        <p14:creationId xmlns:p14="http://schemas.microsoft.com/office/powerpoint/2010/main" val="2355156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FB9B04-1169-A02C-0A6B-4EB8552FD0C0}"/>
              </a:ext>
            </a:extLst>
          </p:cNvPr>
          <p:cNvSpPr/>
          <p:nvPr/>
        </p:nvSpPr>
        <p:spPr>
          <a:xfrm>
            <a:off x="56406" y="287022"/>
            <a:ext cx="3526971" cy="3780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OBJECTIF DE LA SÉANCE</a:t>
            </a:r>
          </a:p>
        </p:txBody>
      </p:sp>
    </p:spTree>
    <p:extLst>
      <p:ext uri="{BB962C8B-B14F-4D97-AF65-F5344CB8AC3E}">
        <p14:creationId xmlns:p14="http://schemas.microsoft.com/office/powerpoint/2010/main" val="185324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2BAD72EE-F9AB-0F96-AEA5-66C46C30670C}"/>
              </a:ext>
            </a:extLst>
          </p:cNvPr>
          <p:cNvGrpSpPr/>
          <p:nvPr/>
        </p:nvGrpSpPr>
        <p:grpSpPr>
          <a:xfrm>
            <a:off x="847671" y="1189436"/>
            <a:ext cx="2041525" cy="1689919"/>
            <a:chOff x="2832685" y="1574804"/>
            <a:chExt cx="2041525" cy="1689919"/>
          </a:xfrm>
        </p:grpSpPr>
        <p:sp>
          <p:nvSpPr>
            <p:cNvPr id="3" name="Textbox 400">
              <a:extLst>
                <a:ext uri="{FF2B5EF4-FFF2-40B4-BE49-F238E27FC236}">
                  <a16:creationId xmlns:a16="http://schemas.microsoft.com/office/drawing/2014/main" id="{0F760688-61CB-80F4-ACB5-E986E8CF60C0}"/>
                </a:ext>
              </a:extLst>
            </p:cNvPr>
            <p:cNvSpPr txBox="1">
              <a:spLocks/>
            </p:cNvSpPr>
            <p:nvPr/>
          </p:nvSpPr>
          <p:spPr>
            <a:xfrm>
              <a:off x="2832685" y="1574804"/>
              <a:ext cx="2041525" cy="468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476885" marR="83820" indent="-320040">
                <a:lnSpc>
                  <a:spcPct val="108000"/>
                </a:lnSpc>
                <a:spcBef>
                  <a:spcPts val="745"/>
                </a:spcBef>
              </a:pPr>
              <a:r>
                <a:rPr lang="fr-FR" sz="1100" dirty="0">
                  <a:solidFill>
                    <a:srgbClr val="000000"/>
                  </a:solidFill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TP 2 : Étude de sol</a:t>
              </a:r>
              <a:endParaRPr lang="fr-RE" sz="1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</p:txBody>
        </p:sp>
        <p:sp>
          <p:nvSpPr>
            <p:cNvPr id="4" name="Textbox 399">
              <a:extLst>
                <a:ext uri="{FF2B5EF4-FFF2-40B4-BE49-F238E27FC236}">
                  <a16:creationId xmlns:a16="http://schemas.microsoft.com/office/drawing/2014/main" id="{063460F7-C602-8E72-6F1E-603D9A44E7BC}"/>
                </a:ext>
              </a:extLst>
            </p:cNvPr>
            <p:cNvSpPr txBox="1">
              <a:spLocks/>
            </p:cNvSpPr>
            <p:nvPr/>
          </p:nvSpPr>
          <p:spPr>
            <a:xfrm>
              <a:off x="2843207" y="2059214"/>
              <a:ext cx="2016000" cy="120550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3">
                  <a:lumMod val="40000"/>
                  <a:lumOff val="60000"/>
                </a:schemeClr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100965">
                <a:lnSpc>
                  <a:spcPts val="118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fr-FR" sz="1000" dirty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Reconnaissance des sols</a:t>
              </a:r>
              <a:endParaRPr lang="fr-RE" sz="1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L="100965">
                <a:lnSpc>
                  <a:spcPts val="118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fr-FR" sz="1000" dirty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Comprendre le rôle du sol dans le choix des fondations</a:t>
              </a:r>
              <a:endParaRPr lang="fr-RE" sz="1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L="100965">
                <a:lnSpc>
                  <a:spcPts val="118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fr-FR" sz="1000" dirty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Présentation et lecture d’un rapport géotechnique simple</a:t>
              </a:r>
              <a:endParaRPr lang="fr-RE" sz="1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R="85725">
                <a:lnSpc>
                  <a:spcPct val="108000"/>
                </a:lnSpc>
                <a:spcBef>
                  <a:spcPts val="370"/>
                </a:spcBef>
                <a:tabLst>
                  <a:tab pos="823595" algn="l"/>
                  <a:tab pos="1193165" algn="l"/>
                  <a:tab pos="1374775" algn="l"/>
                </a:tabLst>
              </a:pPr>
              <a:r>
                <a:rPr lang="fr-FR" sz="1000" kern="100" dirty="0">
                  <a:effectLst/>
                  <a:latin typeface="Microsoft Sans Serif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R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6A1C9B6-B568-EB6A-E32B-E6D3A0D96DC6}"/>
              </a:ext>
            </a:extLst>
          </p:cNvPr>
          <p:cNvSpPr/>
          <p:nvPr/>
        </p:nvSpPr>
        <p:spPr>
          <a:xfrm>
            <a:off x="56406" y="287022"/>
            <a:ext cx="3526971" cy="3780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OBJECTIF DE LA SÉANCE</a:t>
            </a:r>
          </a:p>
        </p:txBody>
      </p:sp>
    </p:spTree>
    <p:extLst>
      <p:ext uri="{BB962C8B-B14F-4D97-AF65-F5344CB8AC3E}">
        <p14:creationId xmlns:p14="http://schemas.microsoft.com/office/powerpoint/2010/main" val="2204124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F38DFA-0CB2-70E2-3F2A-147E61C4D077}"/>
              </a:ext>
            </a:extLst>
          </p:cNvPr>
          <p:cNvSpPr/>
          <p:nvPr/>
        </p:nvSpPr>
        <p:spPr>
          <a:xfrm>
            <a:off x="859200" y="1823252"/>
            <a:ext cx="6301230" cy="5870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>
                <a:solidFill>
                  <a:schemeClr val="accent1">
                    <a:lumMod val="50000"/>
                  </a:schemeClr>
                </a:solidFill>
              </a:rPr>
              <a:t>Tuto, supports des cours, Fiche de synthèse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C4ADC9-02DB-02B5-6174-083DC0F74E85}"/>
              </a:ext>
            </a:extLst>
          </p:cNvPr>
          <p:cNvSpPr/>
          <p:nvPr/>
        </p:nvSpPr>
        <p:spPr>
          <a:xfrm>
            <a:off x="859200" y="2590019"/>
            <a:ext cx="6301230" cy="5314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>
                <a:solidFill>
                  <a:schemeClr val="accent1">
                    <a:lumMod val="50000"/>
                  </a:schemeClr>
                </a:solidFill>
              </a:rPr>
              <a:t>Ordinateurs, Tableau, Écran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530128-3C8A-DE54-6903-586C2E00962C}"/>
              </a:ext>
            </a:extLst>
          </p:cNvPr>
          <p:cNvSpPr/>
          <p:nvPr/>
        </p:nvSpPr>
        <p:spPr>
          <a:xfrm>
            <a:off x="853676" y="3281558"/>
            <a:ext cx="6301230" cy="5314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>
                <a:solidFill>
                  <a:schemeClr val="accent1">
                    <a:lumMod val="50000"/>
                  </a:schemeClr>
                </a:solidFill>
              </a:rPr>
              <a:t>ENT : NÉO – MÉTICE – KROQI – PADLET – Moodle – ELEA - </a:t>
            </a:r>
            <a:r>
              <a:rPr lang="fr-FR" sz="1400" i="1" dirty="0" err="1">
                <a:solidFill>
                  <a:schemeClr val="accent1">
                    <a:lumMod val="50000"/>
                  </a:schemeClr>
                </a:solidFill>
              </a:rPr>
              <a:t>Pultris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A4C543-07B6-F77C-BB95-4A7A63704A0B}"/>
              </a:ext>
            </a:extLst>
          </p:cNvPr>
          <p:cNvSpPr/>
          <p:nvPr/>
        </p:nvSpPr>
        <p:spPr>
          <a:xfrm>
            <a:off x="849040" y="1081572"/>
            <a:ext cx="6301230" cy="5870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>
                <a:solidFill>
                  <a:schemeClr val="accent1">
                    <a:lumMod val="50000"/>
                  </a:schemeClr>
                </a:solidFill>
              </a:rPr>
              <a:t>Supports : Les différents systèmes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87FD19-6A0E-CDF4-0236-84B483C4A12C}"/>
              </a:ext>
            </a:extLst>
          </p:cNvPr>
          <p:cNvSpPr/>
          <p:nvPr/>
        </p:nvSpPr>
        <p:spPr>
          <a:xfrm>
            <a:off x="859200" y="3973097"/>
            <a:ext cx="6301230" cy="5314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>
                <a:solidFill>
                  <a:schemeClr val="accent1">
                    <a:lumMod val="50000"/>
                  </a:schemeClr>
                </a:solidFill>
              </a:rPr>
              <a:t>Fonctionnement en îlot : socio-constructivisme - coopération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2D8B26-CE01-EA1E-B941-00896B6AB85F}"/>
              </a:ext>
            </a:extLst>
          </p:cNvPr>
          <p:cNvSpPr/>
          <p:nvPr/>
        </p:nvSpPr>
        <p:spPr>
          <a:xfrm>
            <a:off x="56406" y="287022"/>
            <a:ext cx="3526971" cy="3780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ORGANISATION MATÉRIELLE</a:t>
            </a:r>
          </a:p>
        </p:txBody>
      </p:sp>
    </p:spTree>
    <p:extLst>
      <p:ext uri="{BB962C8B-B14F-4D97-AF65-F5344CB8AC3E}">
        <p14:creationId xmlns:p14="http://schemas.microsoft.com/office/powerpoint/2010/main" val="1340572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652BA-5E1B-793A-0BE0-F22CA309E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3C4C28E-A289-A15F-1B73-ED202DE079AA}"/>
              </a:ext>
            </a:extLst>
          </p:cNvPr>
          <p:cNvSpPr/>
          <p:nvPr/>
        </p:nvSpPr>
        <p:spPr>
          <a:xfrm>
            <a:off x="7195879" y="1972759"/>
            <a:ext cx="1921995" cy="26125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Trapèze 35">
            <a:extLst>
              <a:ext uri="{FF2B5EF4-FFF2-40B4-BE49-F238E27FC236}">
                <a16:creationId xmlns:a16="http://schemas.microsoft.com/office/drawing/2014/main" id="{5BEB0782-012B-739E-1474-4A2C9E39F217}"/>
              </a:ext>
            </a:extLst>
          </p:cNvPr>
          <p:cNvSpPr/>
          <p:nvPr/>
        </p:nvSpPr>
        <p:spPr>
          <a:xfrm rot="10800000">
            <a:off x="4524384" y="1516715"/>
            <a:ext cx="2699376" cy="2480173"/>
          </a:xfrm>
          <a:prstGeom prst="trapezoid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72A4C3-4D45-93DE-6294-5A40F529575A}"/>
              </a:ext>
            </a:extLst>
          </p:cNvPr>
          <p:cNvSpPr/>
          <p:nvPr/>
        </p:nvSpPr>
        <p:spPr>
          <a:xfrm>
            <a:off x="139946" y="3471810"/>
            <a:ext cx="4471243" cy="14006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9D1250-A75B-85B8-E4EE-1E19C6D22015}"/>
              </a:ext>
            </a:extLst>
          </p:cNvPr>
          <p:cNvSpPr/>
          <p:nvPr/>
        </p:nvSpPr>
        <p:spPr>
          <a:xfrm>
            <a:off x="56406" y="287022"/>
            <a:ext cx="3526971" cy="3780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DÉMARCHE PÉDAGOGIQUE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8F9C76-B311-D5A6-F9F9-F7BC025FCE53}"/>
              </a:ext>
            </a:extLst>
          </p:cNvPr>
          <p:cNvSpPr/>
          <p:nvPr/>
        </p:nvSpPr>
        <p:spPr>
          <a:xfrm>
            <a:off x="4655452" y="1618703"/>
            <a:ext cx="2394858" cy="3780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DÉMARCHE DIFFÉRENCIÉE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48DF5A-4BF5-6B67-40C0-79D7261BDD87}"/>
              </a:ext>
            </a:extLst>
          </p:cNvPr>
          <p:cNvSpPr/>
          <p:nvPr/>
        </p:nvSpPr>
        <p:spPr>
          <a:xfrm>
            <a:off x="7317371" y="2069639"/>
            <a:ext cx="1669875" cy="3780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DÉMARCHE CPS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A9D837AC-291A-5381-03D2-A68172FA1E38}"/>
              </a:ext>
            </a:extLst>
          </p:cNvPr>
          <p:cNvGrpSpPr/>
          <p:nvPr/>
        </p:nvGrpSpPr>
        <p:grpSpPr>
          <a:xfrm>
            <a:off x="-16431" y="1232346"/>
            <a:ext cx="2426095" cy="2148840"/>
            <a:chOff x="-12947" y="1402625"/>
            <a:chExt cx="2426095" cy="2148840"/>
          </a:xfrm>
        </p:grpSpPr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B1EFC54B-1CB8-F408-C11A-3A1A7D10CB75}"/>
                </a:ext>
              </a:extLst>
            </p:cNvPr>
            <p:cNvSpPr/>
            <p:nvPr/>
          </p:nvSpPr>
          <p:spPr>
            <a:xfrm>
              <a:off x="-12947" y="1402625"/>
              <a:ext cx="2426095" cy="214884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2848853-D332-3B9B-1BCC-C51C5B084323}"/>
                </a:ext>
              </a:extLst>
            </p:cNvPr>
            <p:cNvSpPr/>
            <p:nvPr/>
          </p:nvSpPr>
          <p:spPr>
            <a:xfrm>
              <a:off x="97977" y="1618703"/>
              <a:ext cx="2179321" cy="37809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2">
                      <a:lumMod val="75000"/>
                    </a:schemeClr>
                  </a:solidFill>
                </a:rPr>
                <a:t>DÉMARCHE INDUCTIVE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8BC287D-872D-ACF7-D992-C261FD206CE9}"/>
                </a:ext>
              </a:extLst>
            </p:cNvPr>
            <p:cNvSpPr/>
            <p:nvPr/>
          </p:nvSpPr>
          <p:spPr>
            <a:xfrm>
              <a:off x="365760" y="2312125"/>
              <a:ext cx="711926" cy="3788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TD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A6E3DD0-B3E5-58D3-D208-A81A49479E2E}"/>
                </a:ext>
              </a:extLst>
            </p:cNvPr>
            <p:cNvSpPr/>
            <p:nvPr/>
          </p:nvSpPr>
          <p:spPr>
            <a:xfrm>
              <a:off x="1321525" y="2312125"/>
              <a:ext cx="711926" cy="3788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TP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817F6A4-5C21-1600-F07A-8AA3A7BCD0BB}"/>
                </a:ext>
              </a:extLst>
            </p:cNvPr>
            <p:cNvSpPr/>
            <p:nvPr/>
          </p:nvSpPr>
          <p:spPr>
            <a:xfrm>
              <a:off x="97977" y="2909032"/>
              <a:ext cx="2179321" cy="23766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tx2">
                      <a:lumMod val="75000"/>
                    </a:schemeClr>
                  </a:solidFill>
                </a:rPr>
                <a:t>ACCOMPAGNER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E1D6DC-F899-15A8-76F1-2542D5310936}"/>
                </a:ext>
              </a:extLst>
            </p:cNvPr>
            <p:cNvSpPr/>
            <p:nvPr/>
          </p:nvSpPr>
          <p:spPr>
            <a:xfrm>
              <a:off x="365759" y="3157761"/>
              <a:ext cx="1740223" cy="237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2">
                      <a:lumMod val="75000"/>
                    </a:schemeClr>
                  </a:solidFill>
                </a:rPr>
                <a:t>Synthèse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54E73E1-035F-B603-41C0-85BDA6A9A054}"/>
              </a:ext>
            </a:extLst>
          </p:cNvPr>
          <p:cNvSpPr/>
          <p:nvPr/>
        </p:nvSpPr>
        <p:spPr>
          <a:xfrm>
            <a:off x="5101595" y="2100544"/>
            <a:ext cx="1549405" cy="3788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Contenus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C3A22D-D51D-61C6-7817-1C196571AD30}"/>
              </a:ext>
            </a:extLst>
          </p:cNvPr>
          <p:cNvSpPr/>
          <p:nvPr/>
        </p:nvSpPr>
        <p:spPr>
          <a:xfrm>
            <a:off x="5108846" y="2564645"/>
            <a:ext cx="1549405" cy="3788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Processus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D74C62-5CF7-3E7B-6C25-08885C8C449A}"/>
              </a:ext>
            </a:extLst>
          </p:cNvPr>
          <p:cNvSpPr/>
          <p:nvPr/>
        </p:nvSpPr>
        <p:spPr>
          <a:xfrm>
            <a:off x="5101594" y="3028746"/>
            <a:ext cx="1549405" cy="3788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Productions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130D6E-645A-6D5A-0E5A-2B790E32EE24}"/>
              </a:ext>
            </a:extLst>
          </p:cNvPr>
          <p:cNvSpPr/>
          <p:nvPr/>
        </p:nvSpPr>
        <p:spPr>
          <a:xfrm>
            <a:off x="5108846" y="3471810"/>
            <a:ext cx="1549405" cy="3788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Supports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719FEE-39FA-FC66-593B-861B9C041B52}"/>
              </a:ext>
            </a:extLst>
          </p:cNvPr>
          <p:cNvSpPr/>
          <p:nvPr/>
        </p:nvSpPr>
        <p:spPr>
          <a:xfrm>
            <a:off x="7377605" y="2763061"/>
            <a:ext cx="1549405" cy="3788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Cognitives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DE1737-048D-02E6-B25E-B5D3AC905B52}"/>
              </a:ext>
            </a:extLst>
          </p:cNvPr>
          <p:cNvSpPr/>
          <p:nvPr/>
        </p:nvSpPr>
        <p:spPr>
          <a:xfrm>
            <a:off x="7377605" y="3381185"/>
            <a:ext cx="1549405" cy="3788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Sociales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E25873-D083-0B9E-1888-DCB1F1217D56}"/>
              </a:ext>
            </a:extLst>
          </p:cNvPr>
          <p:cNvSpPr/>
          <p:nvPr/>
        </p:nvSpPr>
        <p:spPr>
          <a:xfrm>
            <a:off x="7377605" y="3999309"/>
            <a:ext cx="1549405" cy="3788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Émotionnelles</a:t>
            </a:r>
          </a:p>
        </p:txBody>
      </p:sp>
      <p:sp>
        <p:nvSpPr>
          <p:cNvPr id="38" name="Hexagone 37">
            <a:extLst>
              <a:ext uri="{FF2B5EF4-FFF2-40B4-BE49-F238E27FC236}">
                <a16:creationId xmlns:a16="http://schemas.microsoft.com/office/drawing/2014/main" id="{D49D2E33-C590-5CF3-498C-5C8013AD7E33}"/>
              </a:ext>
            </a:extLst>
          </p:cNvPr>
          <p:cNvSpPr/>
          <p:nvPr/>
        </p:nvSpPr>
        <p:spPr>
          <a:xfrm>
            <a:off x="2434326" y="806942"/>
            <a:ext cx="2090058" cy="2008881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F34506-A672-879F-F8AA-0CC935A84846}"/>
              </a:ext>
            </a:extLst>
          </p:cNvPr>
          <p:cNvSpPr/>
          <p:nvPr/>
        </p:nvSpPr>
        <p:spPr>
          <a:xfrm>
            <a:off x="2503275" y="985932"/>
            <a:ext cx="1844030" cy="3780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DÉMARCHE ACTIVE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C149918A-8602-3112-7735-985BFF20AA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889" y="2118602"/>
            <a:ext cx="654967" cy="43200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B8697E1-EEC6-FF77-6338-ED27E81349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87" y="1626177"/>
            <a:ext cx="618028" cy="43200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A33B3257-3110-665F-A8E9-92FBDF5CFA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92" y="1490031"/>
            <a:ext cx="615962" cy="432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557578C-5791-4CB5-9C8C-5C9CC647625A}"/>
              </a:ext>
            </a:extLst>
          </p:cNvPr>
          <p:cNvSpPr/>
          <p:nvPr/>
        </p:nvSpPr>
        <p:spPr>
          <a:xfrm>
            <a:off x="365760" y="3996888"/>
            <a:ext cx="2179321" cy="3780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DÉMARCHE SPIRALAIRE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10C9CAC3-C1D6-72FD-5179-B8E711B0C0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09" y="3626785"/>
            <a:ext cx="1887498" cy="113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04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C3A00-6E26-B17C-9152-687149069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B12C988F-EC53-5176-2F31-4D15B4639B34}"/>
              </a:ext>
            </a:extLst>
          </p:cNvPr>
          <p:cNvGrpSpPr/>
          <p:nvPr/>
        </p:nvGrpSpPr>
        <p:grpSpPr>
          <a:xfrm>
            <a:off x="70909" y="233269"/>
            <a:ext cx="8513252" cy="4707185"/>
            <a:chOff x="0" y="0"/>
            <a:chExt cx="9914467" cy="6424777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67C172E3-5194-7BFD-0716-4897766EA856}"/>
                </a:ext>
              </a:extLst>
            </p:cNvPr>
            <p:cNvGrpSpPr/>
            <p:nvPr/>
          </p:nvGrpSpPr>
          <p:grpSpPr>
            <a:xfrm>
              <a:off x="0" y="0"/>
              <a:ext cx="9914467" cy="6424777"/>
              <a:chOff x="0" y="0"/>
              <a:chExt cx="9914467" cy="6424777"/>
            </a:xfrm>
          </p:grpSpPr>
          <p:sp>
            <p:nvSpPr>
              <p:cNvPr id="37" name="Graphic 419">
                <a:extLst>
                  <a:ext uri="{FF2B5EF4-FFF2-40B4-BE49-F238E27FC236}">
                    <a16:creationId xmlns:a16="http://schemas.microsoft.com/office/drawing/2014/main" id="{EEF0C2BD-AB28-5E27-51DA-F36894AE7EDD}"/>
                  </a:ext>
                </a:extLst>
              </p:cNvPr>
              <p:cNvSpPr/>
              <p:nvPr/>
            </p:nvSpPr>
            <p:spPr>
              <a:xfrm>
                <a:off x="8043333" y="745067"/>
                <a:ext cx="1370965" cy="661670"/>
              </a:xfrm>
              <a:custGeom>
                <a:avLst/>
                <a:gdLst/>
                <a:ahLst/>
                <a:cxnLst/>
                <a:rect l="l" t="t" r="r" b="b"/>
                <a:pathLst>
                  <a:path w="1370965" h="661670">
                    <a:moveTo>
                      <a:pt x="0" y="0"/>
                    </a:moveTo>
                    <a:lnTo>
                      <a:pt x="0" y="661327"/>
                    </a:lnTo>
                    <a:lnTo>
                      <a:pt x="1370457" y="661327"/>
                    </a:lnTo>
                    <a:lnTo>
                      <a:pt x="137045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wrap="square" lIns="0" tIns="0" rIns="0" bIns="0" rtlCol="0" anchor="ctr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fr-FR" sz="1000" kern="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ÉVALUATION SOMMATIVE</a:t>
                </a:r>
                <a:endParaRPr lang="fr-RE" sz="10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Graphic 420">
                <a:extLst>
                  <a:ext uri="{FF2B5EF4-FFF2-40B4-BE49-F238E27FC236}">
                    <a16:creationId xmlns:a16="http://schemas.microsoft.com/office/drawing/2014/main" id="{5F323C22-869B-215E-3A69-190D837979F0}"/>
                  </a:ext>
                </a:extLst>
              </p:cNvPr>
              <p:cNvSpPr/>
              <p:nvPr/>
            </p:nvSpPr>
            <p:spPr>
              <a:xfrm>
                <a:off x="8467" y="939800"/>
                <a:ext cx="8138159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8138159" h="533400">
                    <a:moveTo>
                      <a:pt x="0" y="133350"/>
                    </a:moveTo>
                    <a:lnTo>
                      <a:pt x="0" y="400050"/>
                    </a:lnTo>
                    <a:lnTo>
                      <a:pt x="7871333" y="400050"/>
                    </a:lnTo>
                    <a:lnTo>
                      <a:pt x="7871333" y="533400"/>
                    </a:lnTo>
                    <a:lnTo>
                      <a:pt x="8138033" y="266700"/>
                    </a:lnTo>
                    <a:lnTo>
                      <a:pt x="7871333" y="0"/>
                    </a:lnTo>
                    <a:lnTo>
                      <a:pt x="7871333" y="133350"/>
                    </a:lnTo>
                    <a:lnTo>
                      <a:pt x="0" y="133350"/>
                    </a:lnTo>
                    <a:close/>
                  </a:path>
                </a:pathLst>
              </a:custGeom>
              <a:solidFill>
                <a:srgbClr val="8FAADC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fr-FR" sz="1200"/>
              </a:p>
            </p:txBody>
          </p:sp>
          <p:sp>
            <p:nvSpPr>
              <p:cNvPr id="39" name="Graphic 422">
                <a:extLst>
                  <a:ext uri="{FF2B5EF4-FFF2-40B4-BE49-F238E27FC236}">
                    <a16:creationId xmlns:a16="http://schemas.microsoft.com/office/drawing/2014/main" id="{6BD3D55F-CF92-B8E8-1CEC-CEED90482A4F}"/>
                  </a:ext>
                </a:extLst>
              </p:cNvPr>
              <p:cNvSpPr/>
              <p:nvPr/>
            </p:nvSpPr>
            <p:spPr>
              <a:xfrm>
                <a:off x="8039100" y="1392767"/>
                <a:ext cx="1355090" cy="3315970"/>
              </a:xfrm>
              <a:custGeom>
                <a:avLst/>
                <a:gdLst/>
                <a:ahLst/>
                <a:cxnLst/>
                <a:rect l="l" t="t" r="r" b="b"/>
                <a:pathLst>
                  <a:path w="1355090" h="3315970">
                    <a:moveTo>
                      <a:pt x="1354709" y="3315462"/>
                    </a:moveTo>
                    <a:lnTo>
                      <a:pt x="1354708" y="0"/>
                    </a:lnTo>
                    <a:lnTo>
                      <a:pt x="0" y="0"/>
                    </a:lnTo>
                    <a:lnTo>
                      <a:pt x="0" y="3315462"/>
                    </a:lnTo>
                    <a:lnTo>
                      <a:pt x="1354709" y="3315462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</a:ln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pPr algn="ctr">
                  <a:buNone/>
                </a:pPr>
                <a:r>
                  <a:rPr lang="fr-FR" sz="700" kern="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fr-RE" sz="10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buNone/>
                </a:pPr>
                <a:r>
                  <a:rPr lang="fr-FR" sz="700" kern="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fr-RE" sz="10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buNone/>
                </a:pPr>
                <a:r>
                  <a:rPr lang="fr-FR" sz="700" kern="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Partie 1 :</a:t>
                </a:r>
                <a:endParaRPr lang="fr-RE" sz="10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buNone/>
                </a:pPr>
                <a:r>
                  <a:rPr lang="fr-FR" sz="700" kern="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Évaluation écrite (1h30)</a:t>
                </a:r>
                <a:endParaRPr lang="fr-RE" sz="10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buNone/>
                </a:pPr>
                <a:r>
                  <a:rPr lang="fr-FR" sz="700" kern="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fr-RE" sz="10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buNone/>
                </a:pPr>
                <a:r>
                  <a:rPr lang="fr-FR" sz="700" kern="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Étude et Justification d’une section de pieu</a:t>
                </a:r>
                <a:endParaRPr lang="fr-RE" sz="10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buNone/>
                </a:pPr>
                <a:r>
                  <a:rPr lang="fr-FR" sz="700" kern="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fr-RE" sz="10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buNone/>
                </a:pPr>
                <a:r>
                  <a:rPr lang="fr-FR" sz="700" kern="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fr-RE" sz="10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buNone/>
                </a:pPr>
                <a:r>
                  <a:rPr lang="fr-FR" sz="700" kern="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Partie 2 :</a:t>
                </a:r>
                <a:endParaRPr lang="fr-RE" sz="10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buNone/>
                </a:pPr>
                <a:r>
                  <a:rPr lang="fr-FR" sz="700" kern="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Soutenance Orale</a:t>
                </a:r>
                <a:endParaRPr lang="fr-RE" sz="10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buNone/>
                </a:pPr>
                <a:r>
                  <a:rPr lang="fr-FR" sz="700" kern="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(5min/Étudiant)</a:t>
                </a:r>
                <a:endParaRPr lang="fr-RE" sz="10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buNone/>
                </a:pPr>
                <a:r>
                  <a:rPr lang="fr-FR" sz="700" kern="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fr-RE" sz="10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buNone/>
                </a:pPr>
                <a:r>
                  <a:rPr lang="fr-FR" sz="700" kern="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Justification d’une démarche de calcul d’un type de fondation choisi</a:t>
                </a:r>
                <a:endParaRPr lang="fr-RE" sz="10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fr-FR" sz="1000" kern="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fr-RE" sz="10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Graphic 423">
                <a:extLst>
                  <a:ext uri="{FF2B5EF4-FFF2-40B4-BE49-F238E27FC236}">
                    <a16:creationId xmlns:a16="http://schemas.microsoft.com/office/drawing/2014/main" id="{BE825217-BC33-7DF6-FD6A-7EDF7AE97872}"/>
                  </a:ext>
                </a:extLst>
              </p:cNvPr>
              <p:cNvSpPr/>
              <p:nvPr/>
            </p:nvSpPr>
            <p:spPr>
              <a:xfrm>
                <a:off x="0" y="5410200"/>
                <a:ext cx="8249284" cy="514350"/>
              </a:xfrm>
              <a:custGeom>
                <a:avLst/>
                <a:gdLst/>
                <a:ahLst/>
                <a:cxnLst/>
                <a:rect l="l" t="t" r="r" b="b"/>
                <a:pathLst>
                  <a:path w="8249284" h="514350">
                    <a:moveTo>
                      <a:pt x="0" y="128587"/>
                    </a:moveTo>
                    <a:lnTo>
                      <a:pt x="0" y="385737"/>
                    </a:lnTo>
                    <a:lnTo>
                      <a:pt x="7991729" y="385737"/>
                    </a:lnTo>
                    <a:lnTo>
                      <a:pt x="7991729" y="514311"/>
                    </a:lnTo>
                    <a:lnTo>
                      <a:pt x="8248904" y="257162"/>
                    </a:lnTo>
                    <a:lnTo>
                      <a:pt x="7991729" y="0"/>
                    </a:lnTo>
                    <a:lnTo>
                      <a:pt x="7991729" y="128587"/>
                    </a:lnTo>
                    <a:lnTo>
                      <a:pt x="0" y="128587"/>
                    </a:lnTo>
                    <a:close/>
                  </a:path>
                </a:pathLst>
              </a:custGeom>
              <a:solidFill>
                <a:srgbClr val="8FAADC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fr-FR" sz="1200"/>
              </a:p>
            </p:txBody>
          </p:sp>
          <p:sp>
            <p:nvSpPr>
              <p:cNvPr id="41" name="Graphic 424">
                <a:extLst>
                  <a:ext uri="{FF2B5EF4-FFF2-40B4-BE49-F238E27FC236}">
                    <a16:creationId xmlns:a16="http://schemas.microsoft.com/office/drawing/2014/main" id="{031D9050-FDE9-3289-8AF5-E4D7B245F977}"/>
                  </a:ext>
                </a:extLst>
              </p:cNvPr>
              <p:cNvSpPr/>
              <p:nvPr/>
            </p:nvSpPr>
            <p:spPr>
              <a:xfrm>
                <a:off x="9533467" y="25400"/>
                <a:ext cx="381000" cy="6371590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6371590">
                    <a:moveTo>
                      <a:pt x="0" y="0"/>
                    </a:moveTo>
                    <a:lnTo>
                      <a:pt x="0" y="6371590"/>
                    </a:lnTo>
                    <a:lnTo>
                      <a:pt x="381000" y="6371590"/>
                    </a:lnTo>
                    <a:lnTo>
                      <a:pt x="38099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vert="vert270" wrap="square" lIns="0" tIns="0" rIns="0" bIns="0" rtlCol="0" anchor="ctr">
                <a:prstTxWarp prst="textNoShape">
                  <a:avLst/>
                </a:prstTxWarp>
                <a:noAutofit/>
              </a:bodyPr>
              <a:lstStyle/>
              <a:p>
                <a:pPr marL="12700" algn="ctr">
                  <a:spcBef>
                    <a:spcPts val="115"/>
                  </a:spcBef>
                </a:pPr>
                <a:r>
                  <a:rPr lang="fr-FR" sz="900">
                    <a:effectLst/>
                    <a:latin typeface="Microsoft Sans Serif" panose="020B0604020202020204" pitchFamily="34" charset="0"/>
                    <a:ea typeface="Microsoft Sans Serif" panose="020B0604020202020204" pitchFamily="34" charset="0"/>
                  </a:rPr>
                  <a:t>ACQUISITION</a:t>
                </a:r>
                <a:r>
                  <a:rPr lang="fr-FR" sz="900" spc="25">
                    <a:effectLst/>
                    <a:latin typeface="Microsoft Sans Serif" panose="020B0604020202020204" pitchFamily="34" charset="0"/>
                    <a:ea typeface="Microsoft Sans Serif" panose="020B0604020202020204" pitchFamily="34" charset="0"/>
                  </a:rPr>
                  <a:t> </a:t>
                </a:r>
                <a:r>
                  <a:rPr lang="fr-FR" sz="900">
                    <a:effectLst/>
                    <a:latin typeface="Microsoft Sans Serif" panose="020B0604020202020204" pitchFamily="34" charset="0"/>
                    <a:ea typeface="Microsoft Sans Serif" panose="020B0604020202020204" pitchFamily="34" charset="0"/>
                  </a:rPr>
                  <a:t>DES</a:t>
                </a:r>
                <a:r>
                  <a:rPr lang="fr-FR" sz="900" spc="25">
                    <a:effectLst/>
                    <a:latin typeface="Microsoft Sans Serif" panose="020B0604020202020204" pitchFamily="34" charset="0"/>
                    <a:ea typeface="Microsoft Sans Serif" panose="020B0604020202020204" pitchFamily="34" charset="0"/>
                  </a:rPr>
                  <a:t> </a:t>
                </a:r>
                <a:r>
                  <a:rPr lang="fr-FR" sz="900">
                    <a:effectLst/>
                    <a:latin typeface="Microsoft Sans Serif" panose="020B0604020202020204" pitchFamily="34" charset="0"/>
                    <a:ea typeface="Microsoft Sans Serif" panose="020B0604020202020204" pitchFamily="34" charset="0"/>
                  </a:rPr>
                  <a:t>COMPÉTENCES</a:t>
                </a:r>
                <a:r>
                  <a:rPr lang="fr-FR" sz="900" spc="25">
                    <a:effectLst/>
                    <a:latin typeface="Microsoft Sans Serif" panose="020B0604020202020204" pitchFamily="34" charset="0"/>
                    <a:ea typeface="Microsoft Sans Serif" panose="020B0604020202020204" pitchFamily="34" charset="0"/>
                  </a:rPr>
                  <a:t> </a:t>
                </a:r>
                <a:r>
                  <a:rPr lang="fr-FR" sz="900">
                    <a:effectLst/>
                    <a:latin typeface="Microsoft Sans Serif" panose="020B0604020202020204" pitchFamily="34" charset="0"/>
                    <a:ea typeface="Microsoft Sans Serif" panose="020B0604020202020204" pitchFamily="34" charset="0"/>
                  </a:rPr>
                  <a:t>ET</a:t>
                </a:r>
                <a:r>
                  <a:rPr lang="fr-FR" sz="900" spc="25">
                    <a:effectLst/>
                    <a:latin typeface="Microsoft Sans Serif" panose="020B0604020202020204" pitchFamily="34" charset="0"/>
                    <a:ea typeface="Microsoft Sans Serif" panose="020B0604020202020204" pitchFamily="34" charset="0"/>
                  </a:rPr>
                  <a:t> </a:t>
                </a:r>
                <a:r>
                  <a:rPr lang="fr-FR" sz="900">
                    <a:effectLst/>
                    <a:latin typeface="Microsoft Sans Serif" panose="020B0604020202020204" pitchFamily="34" charset="0"/>
                    <a:ea typeface="Microsoft Sans Serif" panose="020B0604020202020204" pitchFamily="34" charset="0"/>
                  </a:rPr>
                  <a:t>SAVOIR</a:t>
                </a:r>
                <a:r>
                  <a:rPr lang="fr-FR" sz="900" spc="15">
                    <a:effectLst/>
                    <a:latin typeface="Microsoft Sans Serif" panose="020B0604020202020204" pitchFamily="34" charset="0"/>
                    <a:ea typeface="Microsoft Sans Serif" panose="020B0604020202020204" pitchFamily="34" charset="0"/>
                  </a:rPr>
                  <a:t> </a:t>
                </a:r>
                <a:r>
                  <a:rPr lang="fr-FR" sz="900" spc="-20">
                    <a:effectLst/>
                    <a:latin typeface="Microsoft Sans Serif" panose="020B0604020202020204" pitchFamily="34" charset="0"/>
                    <a:ea typeface="Microsoft Sans Serif" panose="020B0604020202020204" pitchFamily="34" charset="0"/>
                  </a:rPr>
                  <a:t>FAIRE</a:t>
                </a:r>
                <a:endParaRPr lang="fr-RE" sz="90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endParaRPr>
              </a:p>
            </p:txBody>
          </p:sp>
          <p:sp>
            <p:nvSpPr>
              <p:cNvPr id="42" name="Graphic 425">
                <a:extLst>
                  <a:ext uri="{FF2B5EF4-FFF2-40B4-BE49-F238E27FC236}">
                    <a16:creationId xmlns:a16="http://schemas.microsoft.com/office/drawing/2014/main" id="{67D25B3D-012B-5E38-3808-EDA6BCE25A45}"/>
                  </a:ext>
                </a:extLst>
              </p:cNvPr>
              <p:cNvSpPr/>
              <p:nvPr/>
            </p:nvSpPr>
            <p:spPr>
              <a:xfrm>
                <a:off x="8957733" y="2836333"/>
                <a:ext cx="762000" cy="2722457"/>
              </a:xfrm>
              <a:custGeom>
                <a:avLst/>
                <a:gdLst/>
                <a:ahLst/>
                <a:cxnLst/>
                <a:rect l="l" t="t" r="r" b="b"/>
                <a:pathLst>
                  <a:path w="762000" h="2520315">
                    <a:moveTo>
                      <a:pt x="681062" y="177419"/>
                    </a:moveTo>
                    <a:lnTo>
                      <a:pt x="560057" y="0"/>
                    </a:lnTo>
                    <a:lnTo>
                      <a:pt x="560057" y="88773"/>
                    </a:lnTo>
                    <a:lnTo>
                      <a:pt x="439039" y="88773"/>
                    </a:lnTo>
                    <a:lnTo>
                      <a:pt x="439039" y="266065"/>
                    </a:lnTo>
                    <a:lnTo>
                      <a:pt x="560057" y="266065"/>
                    </a:lnTo>
                    <a:lnTo>
                      <a:pt x="560057" y="354838"/>
                    </a:lnTo>
                    <a:lnTo>
                      <a:pt x="681062" y="177419"/>
                    </a:lnTo>
                    <a:close/>
                  </a:path>
                  <a:path w="762000" h="2520315">
                    <a:moveTo>
                      <a:pt x="761987" y="2374646"/>
                    </a:moveTo>
                    <a:lnTo>
                      <a:pt x="616737" y="2229358"/>
                    </a:lnTo>
                    <a:lnTo>
                      <a:pt x="616737" y="2302002"/>
                    </a:lnTo>
                    <a:lnTo>
                      <a:pt x="0" y="2302002"/>
                    </a:lnTo>
                    <a:lnTo>
                      <a:pt x="0" y="2447290"/>
                    </a:lnTo>
                    <a:lnTo>
                      <a:pt x="616737" y="2447290"/>
                    </a:lnTo>
                    <a:lnTo>
                      <a:pt x="616737" y="2519807"/>
                    </a:lnTo>
                    <a:lnTo>
                      <a:pt x="761987" y="2374646"/>
                    </a:lnTo>
                    <a:close/>
                  </a:path>
                </a:pathLst>
              </a:custGeom>
              <a:solidFill>
                <a:srgbClr val="8FAADC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fr-FR" sz="1200"/>
              </a:p>
            </p:txBody>
          </p:sp>
          <p:sp>
            <p:nvSpPr>
              <p:cNvPr id="43" name="Graphic 426">
                <a:extLst>
                  <a:ext uri="{FF2B5EF4-FFF2-40B4-BE49-F238E27FC236}">
                    <a16:creationId xmlns:a16="http://schemas.microsoft.com/office/drawing/2014/main" id="{E748F9E5-F7DD-1ADE-4BE5-8AEB643F6CE4}"/>
                  </a:ext>
                </a:extLst>
              </p:cNvPr>
              <p:cNvSpPr/>
              <p:nvPr/>
            </p:nvSpPr>
            <p:spPr>
              <a:xfrm>
                <a:off x="8144933" y="5181600"/>
                <a:ext cx="1251373" cy="377190"/>
              </a:xfrm>
              <a:custGeom>
                <a:avLst/>
                <a:gdLst/>
                <a:ahLst/>
                <a:cxnLst/>
                <a:rect l="l" t="t" r="r" b="b"/>
                <a:pathLst>
                  <a:path w="1370965" h="377190">
                    <a:moveTo>
                      <a:pt x="0" y="0"/>
                    </a:moveTo>
                    <a:lnTo>
                      <a:pt x="0" y="377037"/>
                    </a:lnTo>
                    <a:lnTo>
                      <a:pt x="1370457" y="377037"/>
                    </a:lnTo>
                    <a:lnTo>
                      <a:pt x="137045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lIns="0" tIns="0" rIns="0" bIns="0" rtlCol="0" anchor="ctr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fr-FR" sz="1000" kern="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REMÉDIATION</a:t>
                </a:r>
                <a:endParaRPr lang="fr-RE" sz="10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Graphic 427">
                <a:extLst>
                  <a:ext uri="{FF2B5EF4-FFF2-40B4-BE49-F238E27FC236}">
                    <a16:creationId xmlns:a16="http://schemas.microsoft.com/office/drawing/2014/main" id="{90DCAD5F-F732-8C67-A4DD-C4A9857B2B2B}"/>
                  </a:ext>
                </a:extLst>
              </p:cNvPr>
              <p:cNvSpPr/>
              <p:nvPr/>
            </p:nvSpPr>
            <p:spPr>
              <a:xfrm>
                <a:off x="8542867" y="4707467"/>
                <a:ext cx="290830" cy="469900"/>
              </a:xfrm>
              <a:custGeom>
                <a:avLst/>
                <a:gdLst/>
                <a:ahLst/>
                <a:cxnLst/>
                <a:rect l="l" t="t" r="r" b="b"/>
                <a:pathLst>
                  <a:path w="290830" h="389890">
                    <a:moveTo>
                      <a:pt x="0" y="244602"/>
                    </a:moveTo>
                    <a:lnTo>
                      <a:pt x="145287" y="389890"/>
                    </a:lnTo>
                    <a:lnTo>
                      <a:pt x="290575" y="244602"/>
                    </a:lnTo>
                    <a:lnTo>
                      <a:pt x="217931" y="244602"/>
                    </a:lnTo>
                    <a:lnTo>
                      <a:pt x="217931" y="0"/>
                    </a:lnTo>
                    <a:lnTo>
                      <a:pt x="72643" y="0"/>
                    </a:lnTo>
                    <a:lnTo>
                      <a:pt x="72643" y="244602"/>
                    </a:lnTo>
                    <a:lnTo>
                      <a:pt x="0" y="244602"/>
                    </a:lnTo>
                    <a:close/>
                  </a:path>
                </a:pathLst>
              </a:custGeom>
              <a:solidFill>
                <a:srgbClr val="8FAADC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fr-FR" sz="1200"/>
              </a:p>
            </p:txBody>
          </p:sp>
          <p:sp>
            <p:nvSpPr>
              <p:cNvPr id="45" name="Graphic 431">
                <a:extLst>
                  <a:ext uri="{FF2B5EF4-FFF2-40B4-BE49-F238E27FC236}">
                    <a16:creationId xmlns:a16="http://schemas.microsoft.com/office/drawing/2014/main" id="{7BE5C376-DEDE-2AB6-F97C-9B4FF572E74E}"/>
                  </a:ext>
                </a:extLst>
              </p:cNvPr>
              <p:cNvSpPr/>
              <p:nvPr/>
            </p:nvSpPr>
            <p:spPr>
              <a:xfrm>
                <a:off x="8467" y="2683933"/>
                <a:ext cx="8249284" cy="2105025"/>
              </a:xfrm>
              <a:custGeom>
                <a:avLst/>
                <a:gdLst/>
                <a:ahLst/>
                <a:cxnLst/>
                <a:rect l="l" t="t" r="r" b="b"/>
                <a:pathLst>
                  <a:path w="8249284" h="2105025">
                    <a:moveTo>
                      <a:pt x="5821934" y="1847723"/>
                    </a:moveTo>
                    <a:lnTo>
                      <a:pt x="5564759" y="1590548"/>
                    </a:lnTo>
                    <a:lnTo>
                      <a:pt x="5564759" y="1719072"/>
                    </a:lnTo>
                    <a:lnTo>
                      <a:pt x="0" y="1719072"/>
                    </a:lnTo>
                    <a:lnTo>
                      <a:pt x="0" y="1976247"/>
                    </a:lnTo>
                    <a:lnTo>
                      <a:pt x="5564759" y="1976247"/>
                    </a:lnTo>
                    <a:lnTo>
                      <a:pt x="5564759" y="2104898"/>
                    </a:lnTo>
                    <a:lnTo>
                      <a:pt x="5821934" y="1847723"/>
                    </a:lnTo>
                    <a:close/>
                  </a:path>
                  <a:path w="8249284" h="2105025">
                    <a:moveTo>
                      <a:pt x="8248904" y="280924"/>
                    </a:moveTo>
                    <a:lnTo>
                      <a:pt x="7967853" y="0"/>
                    </a:lnTo>
                    <a:lnTo>
                      <a:pt x="7967853" y="140462"/>
                    </a:lnTo>
                    <a:lnTo>
                      <a:pt x="0" y="140462"/>
                    </a:lnTo>
                    <a:lnTo>
                      <a:pt x="0" y="421513"/>
                    </a:lnTo>
                    <a:lnTo>
                      <a:pt x="7967853" y="421513"/>
                    </a:lnTo>
                    <a:lnTo>
                      <a:pt x="7967853" y="561975"/>
                    </a:lnTo>
                    <a:lnTo>
                      <a:pt x="8248904" y="280924"/>
                    </a:lnTo>
                    <a:close/>
                  </a:path>
                </a:pathLst>
              </a:custGeom>
              <a:solidFill>
                <a:srgbClr val="8FAADC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fr-FR" sz="1200"/>
              </a:p>
            </p:txBody>
          </p:sp>
          <p:sp>
            <p:nvSpPr>
              <p:cNvPr id="46" name="Textbox 393">
                <a:extLst>
                  <a:ext uri="{FF2B5EF4-FFF2-40B4-BE49-F238E27FC236}">
                    <a16:creationId xmlns:a16="http://schemas.microsoft.com/office/drawing/2014/main" id="{E8ADF362-D2C3-65EC-9107-80C4D1ED07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0"/>
                <a:ext cx="9396730" cy="41020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pPr marL="99060">
                  <a:spcBef>
                    <a:spcPts val="420"/>
                  </a:spcBef>
                  <a:buNone/>
                </a:pPr>
                <a:r>
                  <a:rPr lang="fr-RE" sz="900" i="1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SYNOPTIQUE</a:t>
                </a:r>
                <a:r>
                  <a:rPr lang="fr-RE" sz="900" i="1" kern="100" spc="-15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RE" sz="900" i="1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SÉQUENCE</a:t>
                </a:r>
                <a:r>
                  <a:rPr lang="fr-RE" sz="900" i="1" kern="100" spc="-1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RE" sz="900" i="1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S5</a:t>
                </a:r>
                <a:r>
                  <a:rPr lang="fr-RE" sz="900" i="1" kern="100" spc="31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RE" sz="900" b="1" i="1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Comment</a:t>
                </a:r>
                <a:r>
                  <a:rPr lang="fr-RE" sz="900" b="1" i="1" kern="100" spc="-1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RE" sz="900" b="1" i="1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assurer la stabilité de la structure</a:t>
                </a:r>
                <a:endParaRPr lang="fr-RE" sz="1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927860">
                  <a:spcBef>
                    <a:spcPts val="80"/>
                  </a:spcBef>
                </a:pPr>
                <a:r>
                  <a:rPr lang="fr-RE" sz="900" b="1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ANALYSER,</a:t>
                </a:r>
                <a:r>
                  <a:rPr lang="fr-RE" sz="900" b="1" kern="100" spc="5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RE" sz="900" b="1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CONCEVOIR,</a:t>
                </a:r>
                <a:r>
                  <a:rPr lang="fr-RE" sz="900" b="1" kern="100" spc="1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RE" sz="900" b="1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COMPARER, JUSTIFIER :</a:t>
                </a:r>
                <a:r>
                  <a:rPr lang="fr-RE" sz="900" b="1" kern="100" spc="1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RE" sz="900" b="1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ÉTUDE D’UNE</a:t>
                </a:r>
                <a:r>
                  <a:rPr lang="fr-RE" sz="900" b="1" kern="100" spc="15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RE" sz="900" b="1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FONDATION PROFONDE</a:t>
                </a:r>
                <a:endParaRPr lang="fr-RE" sz="1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Graphic 424">
                <a:extLst>
                  <a:ext uri="{FF2B5EF4-FFF2-40B4-BE49-F238E27FC236}">
                    <a16:creationId xmlns:a16="http://schemas.microsoft.com/office/drawing/2014/main" id="{4408B03B-9C31-68DE-2618-126765F28448}"/>
                  </a:ext>
                </a:extLst>
              </p:cNvPr>
              <p:cNvSpPr/>
              <p:nvPr/>
            </p:nvSpPr>
            <p:spPr>
              <a:xfrm rot="5400000">
                <a:off x="4166870" y="2769875"/>
                <a:ext cx="381000" cy="6928803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6371590">
                    <a:moveTo>
                      <a:pt x="0" y="0"/>
                    </a:moveTo>
                    <a:lnTo>
                      <a:pt x="0" y="6371590"/>
                    </a:lnTo>
                    <a:lnTo>
                      <a:pt x="381000" y="6371590"/>
                    </a:lnTo>
                    <a:lnTo>
                      <a:pt x="38099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vert="vert270" wrap="square" lIns="0" tIns="0" rIns="0" bIns="0" rtlCol="0" anchor="ctr">
                <a:prstTxWarp prst="textNoShape">
                  <a:avLst/>
                </a:prstTxWarp>
                <a:noAutofit/>
              </a:bodyPr>
              <a:lstStyle/>
              <a:p>
                <a:pPr marL="12700" algn="ctr">
                  <a:spcBef>
                    <a:spcPts val="115"/>
                  </a:spcBef>
                </a:pPr>
                <a:r>
                  <a:rPr lang="fr-FR" sz="900">
                    <a:effectLst/>
                    <a:latin typeface="Microsoft Sans Serif" panose="020B0604020202020204" pitchFamily="34" charset="0"/>
                    <a:ea typeface="Microsoft Sans Serif" panose="020B0604020202020204" pitchFamily="34" charset="0"/>
                  </a:rPr>
                  <a:t>ÉVALUATION FORMATIVE</a:t>
                </a:r>
                <a:endParaRPr lang="fr-RE" sz="90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endParaRPr>
              </a:p>
            </p:txBody>
          </p:sp>
        </p:grpSp>
        <p:sp>
          <p:nvSpPr>
            <p:cNvPr id="7" name="Graphic 428">
              <a:extLst>
                <a:ext uri="{FF2B5EF4-FFF2-40B4-BE49-F238E27FC236}">
                  <a16:creationId xmlns:a16="http://schemas.microsoft.com/office/drawing/2014/main" id="{7383B836-1BFA-EC58-C102-EA9EECEC473F}"/>
                </a:ext>
              </a:extLst>
            </p:cNvPr>
            <p:cNvSpPr/>
            <p:nvPr/>
          </p:nvSpPr>
          <p:spPr>
            <a:xfrm>
              <a:off x="5770033" y="3771900"/>
              <a:ext cx="2067560" cy="527050"/>
            </a:xfrm>
            <a:custGeom>
              <a:avLst/>
              <a:gdLst/>
              <a:ahLst/>
              <a:cxnLst/>
              <a:rect l="l" t="t" r="r" b="b"/>
              <a:pathLst>
                <a:path w="2067560" h="527050">
                  <a:moveTo>
                    <a:pt x="0" y="0"/>
                  </a:moveTo>
                  <a:lnTo>
                    <a:pt x="0" y="526580"/>
                  </a:lnTo>
                  <a:lnTo>
                    <a:pt x="2067179" y="526580"/>
                  </a:lnTo>
                  <a:lnTo>
                    <a:pt x="20671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txBody>
            <a:bodyPr wrap="square" lIns="0" tIns="0" rIns="0" bIns="0" rtlCol="0" anchor="ctr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fr-FR" sz="700" kern="100">
                  <a:effectLst/>
                  <a:latin typeface="Microsoft Sans Serif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SYNTHÈSE</a:t>
              </a:r>
              <a:endParaRPr lang="fr-RE" sz="1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fr-FR" sz="700" kern="100">
                  <a:effectLst/>
                  <a:latin typeface="Microsoft Sans Serif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STRUCTURATION CONNAISSANCES</a:t>
              </a:r>
              <a:endParaRPr lang="fr-RE" sz="1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raphic 430">
              <a:extLst>
                <a:ext uri="{FF2B5EF4-FFF2-40B4-BE49-F238E27FC236}">
                  <a16:creationId xmlns:a16="http://schemas.microsoft.com/office/drawing/2014/main" id="{B91A2A24-811D-ED33-BD7F-FB22A3ABE76B}"/>
                </a:ext>
              </a:extLst>
            </p:cNvPr>
            <p:cNvSpPr/>
            <p:nvPr/>
          </p:nvSpPr>
          <p:spPr>
            <a:xfrm>
              <a:off x="5786967" y="4288367"/>
              <a:ext cx="2044700" cy="833120"/>
            </a:xfrm>
            <a:custGeom>
              <a:avLst/>
              <a:gdLst/>
              <a:ahLst/>
              <a:cxnLst/>
              <a:rect l="l" t="t" r="r" b="b"/>
              <a:pathLst>
                <a:path w="2044700" h="767715">
                  <a:moveTo>
                    <a:pt x="2044700" y="767410"/>
                  </a:moveTo>
                  <a:lnTo>
                    <a:pt x="2044700" y="0"/>
                  </a:lnTo>
                  <a:lnTo>
                    <a:pt x="0" y="0"/>
                  </a:lnTo>
                  <a:lnTo>
                    <a:pt x="0" y="767410"/>
                  </a:lnTo>
                  <a:lnTo>
                    <a:pt x="2044700" y="76741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100965">
                <a:buNone/>
              </a:pPr>
              <a:r>
                <a:rPr lang="fr-FR" sz="800" dirty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Mise en commun des connaissances</a:t>
              </a:r>
              <a:endParaRPr lang="fr-RE" sz="1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L="100965">
                <a:buNone/>
              </a:pPr>
              <a:r>
                <a:rPr lang="fr-FR" sz="800" dirty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Bilan général, discussion collective</a:t>
              </a:r>
              <a:endParaRPr lang="fr-RE" sz="1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L="100965">
                <a:buNone/>
              </a:pPr>
              <a:r>
                <a:rPr lang="fr-FR" sz="800" dirty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Comparaison avec d’autres structures </a:t>
              </a:r>
              <a:endParaRPr lang="fr-RE" sz="1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algn="ctr"/>
              <a:r>
                <a:rPr lang="fr-RE" sz="105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9" name="Graphic 432">
              <a:extLst>
                <a:ext uri="{FF2B5EF4-FFF2-40B4-BE49-F238E27FC236}">
                  <a16:creationId xmlns:a16="http://schemas.microsoft.com/office/drawing/2014/main" id="{D5D3B657-2E0C-E49C-E425-EA42BAE2AC08}"/>
                </a:ext>
              </a:extLst>
            </p:cNvPr>
            <p:cNvSpPr/>
            <p:nvPr/>
          </p:nvSpPr>
          <p:spPr>
            <a:xfrm>
              <a:off x="918633" y="2154767"/>
              <a:ext cx="2067560" cy="440055"/>
            </a:xfrm>
            <a:custGeom>
              <a:avLst/>
              <a:gdLst/>
              <a:ahLst/>
              <a:cxnLst/>
              <a:rect l="l" t="t" r="r" b="b"/>
              <a:pathLst>
                <a:path w="2101215" h="440055">
                  <a:moveTo>
                    <a:pt x="2100960" y="439889"/>
                  </a:moveTo>
                  <a:lnTo>
                    <a:pt x="2100960" y="0"/>
                  </a:lnTo>
                  <a:lnTo>
                    <a:pt x="0" y="0"/>
                  </a:lnTo>
                  <a:lnTo>
                    <a:pt x="0" y="439889"/>
                  </a:lnTo>
                  <a:lnTo>
                    <a:pt x="2100960" y="43988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txBody>
            <a:bodyPr wrap="square" lIns="0" tIns="0" rIns="0" bIns="0" rtlCol="0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700" kern="100">
                  <a:effectLst/>
                  <a:latin typeface="Microsoft Sans Serif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TP 1 : Identifier et Structurer les charges appliquées</a:t>
              </a:r>
              <a:endParaRPr lang="fr-RE" sz="1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Graphic 438">
              <a:extLst>
                <a:ext uri="{FF2B5EF4-FFF2-40B4-BE49-F238E27FC236}">
                  <a16:creationId xmlns:a16="http://schemas.microsoft.com/office/drawing/2014/main" id="{8FBC2F93-16CC-D78C-4343-3A2BDA80C4AB}"/>
                </a:ext>
              </a:extLst>
            </p:cNvPr>
            <p:cNvSpPr/>
            <p:nvPr/>
          </p:nvSpPr>
          <p:spPr>
            <a:xfrm>
              <a:off x="918633" y="2595033"/>
              <a:ext cx="2067560" cy="1087755"/>
            </a:xfrm>
            <a:custGeom>
              <a:avLst/>
              <a:gdLst/>
              <a:ahLst/>
              <a:cxnLst/>
              <a:rect l="l" t="t" r="r" b="b"/>
              <a:pathLst>
                <a:path w="2101215" h="1087755">
                  <a:moveTo>
                    <a:pt x="2100961" y="1087564"/>
                  </a:moveTo>
                  <a:lnTo>
                    <a:pt x="2100960" y="0"/>
                  </a:lnTo>
                  <a:lnTo>
                    <a:pt x="0" y="0"/>
                  </a:lnTo>
                  <a:lnTo>
                    <a:pt x="0" y="1087564"/>
                  </a:lnTo>
                  <a:lnTo>
                    <a:pt x="2100961" y="10875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100965">
                <a:buNone/>
              </a:pPr>
              <a:r>
                <a:rPr lang="fr-FR" sz="800" dirty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Définition les charges permanentes et les charges d’exploitation</a:t>
              </a:r>
              <a:endParaRPr lang="fr-RE" sz="1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L="100965">
                <a:buNone/>
              </a:pPr>
              <a:r>
                <a:rPr lang="fr-FR" sz="800" dirty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Lecture des Plans et repérage des éléments porteurs</a:t>
              </a:r>
              <a:endParaRPr lang="fr-RE" sz="1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L="90170"/>
              <a:r>
                <a:rPr lang="fr-FR" sz="800" kern="0" dirty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  <a:cs typeface="Times New Roman" panose="02020603050405020304" pitchFamily="18" charset="0"/>
                </a:rPr>
                <a:t>Calcul de la surface influente</a:t>
              </a:r>
              <a:endParaRPr lang="fr-RE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406">
              <a:extLst>
                <a:ext uri="{FF2B5EF4-FFF2-40B4-BE49-F238E27FC236}">
                  <a16:creationId xmlns:a16="http://schemas.microsoft.com/office/drawing/2014/main" id="{EE4A45FA-CC8E-0084-CAEF-BD856BF2715C}"/>
                </a:ext>
              </a:extLst>
            </p:cNvPr>
            <p:cNvSpPr txBox="1"/>
            <p:nvPr/>
          </p:nvSpPr>
          <p:spPr>
            <a:xfrm>
              <a:off x="5795433" y="969433"/>
              <a:ext cx="2035175" cy="11150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p:spPr>
          <p:txBody>
            <a:bodyPr wrap="square" lIns="0" tIns="0" rIns="0" bIns="0" rtlCol="0" anchor="t">
              <a:prstTxWarp prst="textNoShape">
                <a:avLst/>
              </a:prstTxWarp>
              <a:noAutofit/>
            </a:bodyPr>
            <a:lstStyle/>
            <a:p>
              <a:pPr marL="93345" marR="86360" algn="just">
                <a:lnSpc>
                  <a:spcPct val="109000"/>
                </a:lnSpc>
                <a:buNone/>
              </a:pPr>
              <a:r>
                <a:rPr lang="fr-FR" sz="800" kern="0" dirty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  <a:cs typeface="Times New Roman" panose="02020603050405020304" pitchFamily="18" charset="0"/>
                </a:rPr>
                <a:t>Estimer la capacité portante d’un pieu par la pointe et le frottement</a:t>
              </a:r>
              <a:endParaRPr lang="fr-RE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00965">
                <a:buNone/>
              </a:pPr>
              <a:r>
                <a:rPr lang="fr-FR" sz="800" dirty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Décomposition des calculs via le logigramme</a:t>
              </a:r>
              <a:endParaRPr lang="fr-RE" sz="1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L="93980" marR="85725" algn="just"/>
              <a:r>
                <a:rPr lang="fr-RE" sz="9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Présenter et justifier une solution de fondation profonde</a:t>
              </a:r>
              <a:endParaRPr lang="fr-RE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410">
              <a:extLst>
                <a:ext uri="{FF2B5EF4-FFF2-40B4-BE49-F238E27FC236}">
                  <a16:creationId xmlns:a16="http://schemas.microsoft.com/office/drawing/2014/main" id="{595D5A9A-9F0D-D18E-FEED-3576E1564431}"/>
                </a:ext>
              </a:extLst>
            </p:cNvPr>
            <p:cNvSpPr txBox="1">
              <a:spLocks/>
            </p:cNvSpPr>
            <p:nvPr/>
          </p:nvSpPr>
          <p:spPr>
            <a:xfrm>
              <a:off x="5795433" y="2569633"/>
              <a:ext cx="2041525" cy="1126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90170">
                <a:buNone/>
              </a:pPr>
              <a:r>
                <a:rPr lang="fr-FR" sz="800" dirty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Vérification dans un tableur</a:t>
              </a:r>
              <a:endParaRPr lang="fr-RE" sz="1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L="90170">
                <a:buNone/>
              </a:pPr>
              <a:r>
                <a:rPr lang="fr-FR" sz="800" dirty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Comparaison à la contrainte admissible</a:t>
              </a:r>
              <a:endParaRPr lang="fr-RE" sz="1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L="90170">
                <a:buNone/>
              </a:pPr>
              <a:r>
                <a:rPr lang="fr-FR" sz="800" dirty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Proposition de modification si nécessaire</a:t>
              </a:r>
              <a:endParaRPr lang="fr-RE" sz="1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L="92710" marR="85725" algn="just">
                <a:lnSpc>
                  <a:spcPct val="110000"/>
                </a:lnSpc>
                <a:spcBef>
                  <a:spcPts val="1130"/>
                </a:spcBef>
              </a:pPr>
              <a:r>
                <a:rPr lang="fr-FR" sz="9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RE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400">
              <a:extLst>
                <a:ext uri="{FF2B5EF4-FFF2-40B4-BE49-F238E27FC236}">
                  <a16:creationId xmlns:a16="http://schemas.microsoft.com/office/drawing/2014/main" id="{FC8292A1-0A09-12AF-4B3C-C0DDA81838C6}"/>
                </a:ext>
              </a:extLst>
            </p:cNvPr>
            <p:cNvSpPr txBox="1">
              <a:spLocks/>
            </p:cNvSpPr>
            <p:nvPr/>
          </p:nvSpPr>
          <p:spPr>
            <a:xfrm>
              <a:off x="3420533" y="2159000"/>
              <a:ext cx="2041525" cy="4222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476885" marR="83820" indent="-320040">
                <a:lnSpc>
                  <a:spcPct val="108000"/>
                </a:lnSpc>
                <a:spcBef>
                  <a:spcPts val="745"/>
                </a:spcBef>
              </a:pPr>
              <a:r>
                <a:rPr lang="fr-FR" sz="900">
                  <a:solidFill>
                    <a:srgbClr val="000000"/>
                  </a:solidFill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TP 2 : Étude de sol</a:t>
              </a:r>
              <a:endParaRPr lang="fr-RE" sz="90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</p:txBody>
        </p:sp>
        <p:sp>
          <p:nvSpPr>
            <p:cNvPr id="14" name="Textbox 408">
              <a:extLst>
                <a:ext uri="{FF2B5EF4-FFF2-40B4-BE49-F238E27FC236}">
                  <a16:creationId xmlns:a16="http://schemas.microsoft.com/office/drawing/2014/main" id="{9AA0E6B5-3F43-96A0-4C93-3D140E6B7339}"/>
                </a:ext>
              </a:extLst>
            </p:cNvPr>
            <p:cNvSpPr txBox="1">
              <a:spLocks/>
            </p:cNvSpPr>
            <p:nvPr/>
          </p:nvSpPr>
          <p:spPr>
            <a:xfrm>
              <a:off x="5782733" y="2159000"/>
              <a:ext cx="2059305" cy="4140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151130">
                <a:spcBef>
                  <a:spcPts val="440"/>
                </a:spcBef>
              </a:pPr>
              <a:r>
                <a:rPr lang="fr-FR" sz="900">
                  <a:solidFill>
                    <a:srgbClr val="000000"/>
                  </a:solidFill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TP</a:t>
              </a:r>
              <a:r>
                <a:rPr lang="fr-FR" sz="900" spc="-35">
                  <a:solidFill>
                    <a:srgbClr val="000000"/>
                  </a:solidFill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 </a:t>
              </a:r>
              <a:r>
                <a:rPr lang="fr-FR" sz="900">
                  <a:solidFill>
                    <a:srgbClr val="000000"/>
                  </a:solidFill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3</a:t>
              </a:r>
              <a:r>
                <a:rPr lang="fr-FR" sz="900" spc="245">
                  <a:solidFill>
                    <a:srgbClr val="000000"/>
                  </a:solidFill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 </a:t>
              </a:r>
              <a:r>
                <a:rPr lang="fr-FR" sz="900">
                  <a:solidFill>
                    <a:srgbClr val="000000"/>
                  </a:solidFill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:</a:t>
              </a:r>
              <a:r>
                <a:rPr lang="fr-FR" sz="900" spc="-25">
                  <a:solidFill>
                    <a:srgbClr val="000000"/>
                  </a:solidFill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 </a:t>
              </a:r>
              <a:r>
                <a:rPr lang="fr-FR" sz="900">
                  <a:solidFill>
                    <a:srgbClr val="000000"/>
                  </a:solidFill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Vérification des fondations</a:t>
              </a:r>
              <a:endParaRPr lang="fr-RE" sz="90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</p:txBody>
        </p:sp>
        <p:sp>
          <p:nvSpPr>
            <p:cNvPr id="15" name="Textbox 459">
              <a:extLst>
                <a:ext uri="{FF2B5EF4-FFF2-40B4-BE49-F238E27FC236}">
                  <a16:creationId xmlns:a16="http://schemas.microsoft.com/office/drawing/2014/main" id="{949ECBAA-C1AD-B7FA-82BA-505121E5F357}"/>
                </a:ext>
              </a:extLst>
            </p:cNvPr>
            <p:cNvSpPr txBox="1">
              <a:spLocks/>
            </p:cNvSpPr>
            <p:nvPr/>
          </p:nvSpPr>
          <p:spPr>
            <a:xfrm>
              <a:off x="143933" y="5164667"/>
              <a:ext cx="474134" cy="83756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</p:spPr>
          <p:txBody>
            <a:bodyPr vert="vert270" wrap="square" lIns="0" tIns="0" rIns="0" bIns="0" rtlCol="0" anchor="ctr">
              <a:noAutofit/>
            </a:bodyPr>
            <a:lstStyle/>
            <a:p>
              <a:pPr algn="ctr">
                <a:buNone/>
              </a:pPr>
              <a:r>
                <a:rPr lang="fr-RE" sz="700" b="1" kern="100" spc="-25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</a:t>
              </a:r>
              <a:endParaRPr lang="fr-RE" sz="1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fr-RE" sz="700" b="1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1h</a:t>
              </a:r>
              <a:endParaRPr lang="fr-RE" sz="1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460">
              <a:extLst>
                <a:ext uri="{FF2B5EF4-FFF2-40B4-BE49-F238E27FC236}">
                  <a16:creationId xmlns:a16="http://schemas.microsoft.com/office/drawing/2014/main" id="{39BBB2D1-EED4-5FB1-D225-F136D4298C27}"/>
                </a:ext>
              </a:extLst>
            </p:cNvPr>
            <p:cNvSpPr txBox="1">
              <a:spLocks/>
            </p:cNvSpPr>
            <p:nvPr/>
          </p:nvSpPr>
          <p:spPr>
            <a:xfrm>
              <a:off x="127000" y="3759200"/>
              <a:ext cx="431165" cy="1341120"/>
            </a:xfrm>
            <a:prstGeom prst="rect">
              <a:avLst/>
            </a:prstGeom>
            <a:ln w="12700">
              <a:solidFill>
                <a:srgbClr val="000000"/>
              </a:solidFill>
              <a:prstDash val="solid"/>
            </a:ln>
          </p:spPr>
          <p:txBody>
            <a:bodyPr vert="vert270" wrap="square" lIns="0" tIns="0" rIns="0" bIns="0" rtlCol="0" anchor="ctr">
              <a:noAutofit/>
            </a:bodyPr>
            <a:lstStyle/>
            <a:p>
              <a:pPr marL="122555">
                <a:buNone/>
              </a:pPr>
              <a:r>
                <a:rPr lang="fr-RE" sz="700" b="1" i="1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CLASSE</a:t>
              </a:r>
              <a:r>
                <a:rPr lang="fr-RE" sz="700" b="1" i="1" kern="100" spc="-5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RE" sz="700" b="1" i="1" kern="100" spc="-1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ENTIÈRE</a:t>
              </a:r>
              <a:endParaRPr lang="fr-RE" sz="1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22555" algn="ctr"/>
              <a:r>
                <a:rPr lang="fr-RE" sz="700" b="1" i="1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3h</a:t>
              </a:r>
              <a:endParaRPr lang="fr-RE" sz="1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394">
              <a:extLst>
                <a:ext uri="{FF2B5EF4-FFF2-40B4-BE49-F238E27FC236}">
                  <a16:creationId xmlns:a16="http://schemas.microsoft.com/office/drawing/2014/main" id="{52195458-AB5A-77A3-3855-F197D4909AC2}"/>
                </a:ext>
              </a:extLst>
            </p:cNvPr>
            <p:cNvSpPr txBox="1">
              <a:spLocks/>
            </p:cNvSpPr>
            <p:nvPr/>
          </p:nvSpPr>
          <p:spPr>
            <a:xfrm>
              <a:off x="127000" y="541867"/>
              <a:ext cx="431165" cy="15392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</p:spPr>
          <p:txBody>
            <a:bodyPr vert="vert270" wrap="square" lIns="0" tIns="0" rIns="0" bIns="0" rtlCol="0" anchor="ctr">
              <a:noAutofit/>
            </a:bodyPr>
            <a:lstStyle/>
            <a:p>
              <a:pPr algn="ctr">
                <a:buNone/>
              </a:pPr>
              <a:r>
                <a:rPr lang="fr-RE" sz="700" b="1" i="1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SÉANCES </a:t>
              </a:r>
              <a:r>
                <a:rPr lang="fr-RE" sz="700" b="1" i="1" kern="100" spc="-25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TD</a:t>
              </a:r>
              <a:endParaRPr lang="fr-RE" sz="1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fr-RE" sz="700" b="1" i="1" kern="100" spc="-25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3h</a:t>
              </a:r>
              <a:endParaRPr lang="fr-RE" sz="1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461">
              <a:extLst>
                <a:ext uri="{FF2B5EF4-FFF2-40B4-BE49-F238E27FC236}">
                  <a16:creationId xmlns:a16="http://schemas.microsoft.com/office/drawing/2014/main" id="{A1186413-F3E3-DDDE-366C-6A5654CB36CD}"/>
                </a:ext>
              </a:extLst>
            </p:cNvPr>
            <p:cNvSpPr txBox="1">
              <a:spLocks/>
            </p:cNvSpPr>
            <p:nvPr/>
          </p:nvSpPr>
          <p:spPr>
            <a:xfrm>
              <a:off x="893233" y="5262245"/>
              <a:ext cx="2090420" cy="73871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100965">
                <a:buNone/>
              </a:pPr>
              <a:r>
                <a:rPr lang="fr-FR" sz="800" dirty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Reprise des charges permanentes et des charges d’exploitations</a:t>
              </a:r>
              <a:endParaRPr lang="fr-RE" sz="1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L="100965">
                <a:buNone/>
              </a:pPr>
              <a:r>
                <a:rPr lang="fr-FR" sz="800" dirty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Reprise de la surface d’influence</a:t>
              </a:r>
              <a:endParaRPr lang="fr-RE" sz="1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L="100965"/>
              <a:r>
                <a:rPr lang="fr-FR" sz="800" dirty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Cheminement des charges</a:t>
              </a:r>
              <a:endParaRPr lang="fr-RE" sz="1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</p:txBody>
        </p:sp>
        <p:sp>
          <p:nvSpPr>
            <p:cNvPr id="19" name="Textbox 462">
              <a:extLst>
                <a:ext uri="{FF2B5EF4-FFF2-40B4-BE49-F238E27FC236}">
                  <a16:creationId xmlns:a16="http://schemas.microsoft.com/office/drawing/2014/main" id="{3D31590C-3C2A-CB91-4AAD-1712A71E4E42}"/>
                </a:ext>
              </a:extLst>
            </p:cNvPr>
            <p:cNvSpPr txBox="1">
              <a:spLocks/>
            </p:cNvSpPr>
            <p:nvPr/>
          </p:nvSpPr>
          <p:spPr>
            <a:xfrm>
              <a:off x="3407833" y="5262247"/>
              <a:ext cx="2027555" cy="65159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93980" algn="just">
                <a:buNone/>
              </a:pPr>
              <a:r>
                <a:rPr lang="fr-RE" sz="800" kern="100" dirty="0">
                  <a:effectLst/>
                  <a:latin typeface="Microsoft Sans Serif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Reprise</a:t>
              </a:r>
              <a:r>
                <a:rPr lang="fr-RE" sz="800" kern="100" spc="-15" dirty="0">
                  <a:effectLst/>
                  <a:latin typeface="Microsoft Sans Serif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RE" sz="800" kern="100" spc="-10" dirty="0">
                  <a:effectLst/>
                  <a:latin typeface="Microsoft Sans Serif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 la descente des charges</a:t>
              </a:r>
              <a:r>
                <a:rPr lang="fr-RE" sz="800" kern="100" dirty="0">
                  <a:effectLst/>
                  <a:latin typeface="Microsoft Sans Serif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de la mécanique des sols</a:t>
              </a:r>
              <a:endParaRPr lang="fr-RE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93980" algn="just"/>
              <a:r>
                <a:rPr lang="fr-RE" sz="800" kern="100" dirty="0">
                  <a:effectLst/>
                  <a:latin typeface="Microsoft Sans Serif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Reprise du logigramme de calcul</a:t>
              </a:r>
              <a:endParaRPr lang="fr-RE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463">
              <a:extLst>
                <a:ext uri="{FF2B5EF4-FFF2-40B4-BE49-F238E27FC236}">
                  <a16:creationId xmlns:a16="http://schemas.microsoft.com/office/drawing/2014/main" id="{B6DAD158-B89A-CE04-9790-9F768D36370B}"/>
                </a:ext>
              </a:extLst>
            </p:cNvPr>
            <p:cNvSpPr txBox="1">
              <a:spLocks/>
            </p:cNvSpPr>
            <p:nvPr/>
          </p:nvSpPr>
          <p:spPr>
            <a:xfrm>
              <a:off x="5770033" y="5177367"/>
              <a:ext cx="2051050" cy="8274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93345" marR="86360" algn="just">
                <a:lnSpc>
                  <a:spcPct val="107000"/>
                </a:lnSpc>
                <a:spcBef>
                  <a:spcPts val="585"/>
                </a:spcBef>
              </a:pPr>
              <a:r>
                <a:rPr lang="fr-RE" sz="800" kern="100" spc="-10">
                  <a:effectLst/>
                  <a:latin typeface="Microsoft Sans Serif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Reprise</a:t>
              </a:r>
              <a:r>
                <a:rPr lang="fr-RE" sz="800" kern="100" spc="-20">
                  <a:effectLst/>
                  <a:latin typeface="Microsoft Sans Serif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RE" sz="800" kern="100" spc="-10">
                  <a:effectLst/>
                  <a:latin typeface="Microsoft Sans Serif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Plan</a:t>
              </a:r>
              <a:r>
                <a:rPr lang="fr-RE" sz="800" kern="100" spc="-20">
                  <a:effectLst/>
                  <a:latin typeface="Microsoft Sans Serif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RE" sz="800" kern="100" spc="-10">
                  <a:effectLst/>
                  <a:latin typeface="Microsoft Sans Serif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d’armatures</a:t>
              </a:r>
              <a:r>
                <a:rPr lang="fr-RE" sz="800" kern="100" spc="-20">
                  <a:effectLst/>
                  <a:latin typeface="Microsoft Sans Serif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RE" sz="800" kern="100" spc="-10">
                  <a:effectLst/>
                  <a:latin typeface="Microsoft Sans Serif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avec</a:t>
              </a:r>
              <a:r>
                <a:rPr lang="fr-RE" sz="800" kern="100" spc="-20">
                  <a:effectLst/>
                  <a:latin typeface="Microsoft Sans Serif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RE" sz="800" kern="100" spc="-10">
                  <a:effectLst/>
                  <a:latin typeface="Microsoft Sans Serif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Arche </a:t>
              </a:r>
              <a:r>
                <a:rPr lang="fr-RE" sz="800" kern="100">
                  <a:effectLst/>
                  <a:latin typeface="Microsoft Sans Serif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Aller plus loin : Définition des efforts internes dans la section en béton imprimé</a:t>
              </a:r>
              <a:r>
                <a:rPr lang="fr-RE" sz="800" kern="100" spc="-45">
                  <a:effectLst/>
                  <a:latin typeface="Microsoft Sans Serif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RE" sz="800" kern="100">
                  <a:effectLst/>
                  <a:latin typeface="Microsoft Sans Serif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avec</a:t>
              </a:r>
              <a:r>
                <a:rPr lang="fr-RE" sz="800" kern="100" spc="-45">
                  <a:effectLst/>
                  <a:latin typeface="Microsoft Sans Serif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RE" sz="800" kern="100">
                  <a:effectLst/>
                  <a:latin typeface="Microsoft Sans Serif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équilibre</a:t>
              </a:r>
              <a:endParaRPr lang="fr-RE" sz="105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395">
              <a:extLst>
                <a:ext uri="{FF2B5EF4-FFF2-40B4-BE49-F238E27FC236}">
                  <a16:creationId xmlns:a16="http://schemas.microsoft.com/office/drawing/2014/main" id="{229DFFDB-23E7-A0B9-14BA-FB2652B9C5FF}"/>
                </a:ext>
              </a:extLst>
            </p:cNvPr>
            <p:cNvSpPr txBox="1">
              <a:spLocks/>
            </p:cNvSpPr>
            <p:nvPr/>
          </p:nvSpPr>
          <p:spPr>
            <a:xfrm>
              <a:off x="618067" y="922867"/>
              <a:ext cx="186690" cy="4063365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lIns="0" tIns="0" rIns="0" bIns="0" rtlCol="0">
              <a:no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fr-RE" sz="800" i="1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Analyser</a:t>
              </a:r>
              <a:r>
                <a:rPr lang="fr-RE" sz="800" i="1" kern="100" spc="-25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RE" sz="800" i="1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</a:t>
              </a:r>
              <a:r>
                <a:rPr lang="fr-RE" sz="800" i="1" kern="100" spc="-2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RE" sz="800" i="1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projet</a:t>
              </a:r>
              <a:r>
                <a:rPr lang="fr-RE" sz="800" i="1" kern="100" spc="-2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RE" sz="800" i="1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</a:t>
              </a:r>
              <a:r>
                <a:rPr lang="fr-RE" sz="800" i="1" kern="100" spc="-2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RE" sz="800" i="1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bâtiment</a:t>
              </a:r>
              <a:r>
                <a:rPr lang="fr-RE" sz="800" i="1" kern="100" spc="-3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RE" sz="800" i="1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et</a:t>
              </a:r>
              <a:r>
                <a:rPr lang="fr-RE" sz="800" i="1" kern="100" spc="-25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RE" sz="800" i="1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proposer</a:t>
              </a:r>
              <a:r>
                <a:rPr lang="fr-RE" sz="800" i="1" kern="100" spc="-2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RE" sz="800" i="1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des solutions structurelles</a:t>
              </a:r>
              <a:endParaRPr lang="fr-RE" sz="1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raphic 430">
              <a:extLst>
                <a:ext uri="{FF2B5EF4-FFF2-40B4-BE49-F238E27FC236}">
                  <a16:creationId xmlns:a16="http://schemas.microsoft.com/office/drawing/2014/main" id="{FAE37B46-4EE2-F2ED-F6A8-2A3FB77823C2}"/>
                </a:ext>
              </a:extLst>
            </p:cNvPr>
            <p:cNvSpPr/>
            <p:nvPr/>
          </p:nvSpPr>
          <p:spPr>
            <a:xfrm>
              <a:off x="918633" y="554567"/>
              <a:ext cx="2044700" cy="421640"/>
            </a:xfrm>
            <a:custGeom>
              <a:avLst/>
              <a:gdLst/>
              <a:ahLst/>
              <a:cxnLst/>
              <a:rect l="l" t="t" r="r" b="b"/>
              <a:pathLst>
                <a:path w="2044700" h="767715">
                  <a:moveTo>
                    <a:pt x="2044700" y="767410"/>
                  </a:moveTo>
                  <a:lnTo>
                    <a:pt x="2044700" y="0"/>
                  </a:lnTo>
                  <a:lnTo>
                    <a:pt x="0" y="0"/>
                  </a:lnTo>
                  <a:lnTo>
                    <a:pt x="0" y="767410"/>
                  </a:lnTo>
                  <a:lnTo>
                    <a:pt x="2044700" y="76741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txBody>
            <a:bodyPr wrap="square" lIns="0" tIns="0" rIns="0" bIns="0" rtlCol="0" anchor="t">
              <a:prstTxWarp prst="textNoShape">
                <a:avLst/>
              </a:prstTxWarp>
              <a:noAutofit/>
            </a:bodyPr>
            <a:lstStyle/>
            <a:p>
              <a:r>
                <a:rPr lang="fr-FR" sz="700" kern="100">
                  <a:effectLst/>
                  <a:latin typeface="Microsoft Sans Serif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TD1 : Identifier les types de fondation</a:t>
              </a:r>
              <a:endParaRPr lang="fr-RE" sz="1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Graphic 442">
              <a:extLst>
                <a:ext uri="{FF2B5EF4-FFF2-40B4-BE49-F238E27FC236}">
                  <a16:creationId xmlns:a16="http://schemas.microsoft.com/office/drawing/2014/main" id="{8F631685-5C7F-5B56-C927-EE99C3FC362C}"/>
                </a:ext>
              </a:extLst>
            </p:cNvPr>
            <p:cNvSpPr/>
            <p:nvPr/>
          </p:nvSpPr>
          <p:spPr>
            <a:xfrm>
              <a:off x="918633" y="977900"/>
              <a:ext cx="2041525" cy="1107823"/>
            </a:xfrm>
            <a:custGeom>
              <a:avLst/>
              <a:gdLst/>
              <a:ahLst/>
              <a:cxnLst/>
              <a:rect l="l" t="t" r="r" b="b"/>
              <a:pathLst>
                <a:path w="2041525" h="1166495">
                  <a:moveTo>
                    <a:pt x="2041398" y="1166152"/>
                  </a:moveTo>
                  <a:lnTo>
                    <a:pt x="2041398" y="0"/>
                  </a:lnTo>
                  <a:lnTo>
                    <a:pt x="0" y="0"/>
                  </a:lnTo>
                  <a:lnTo>
                    <a:pt x="0" y="1166152"/>
                  </a:lnTo>
                  <a:lnTo>
                    <a:pt x="2041398" y="1166152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100965">
                <a:lnSpc>
                  <a:spcPts val="1180"/>
                </a:lnSpc>
                <a:buNone/>
              </a:pPr>
              <a:r>
                <a:rPr lang="fr-FR" sz="800" dirty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Présentation du projet Internat et débat sur la structure</a:t>
              </a:r>
              <a:endParaRPr lang="fr-RE" sz="1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L="100965">
                <a:buNone/>
              </a:pPr>
              <a:r>
                <a:rPr lang="fr-FR" sz="800" dirty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Étude des documents de chantier</a:t>
              </a:r>
              <a:endParaRPr lang="fr-RE" sz="1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L="100965">
                <a:buNone/>
              </a:pPr>
              <a:r>
                <a:rPr lang="fr-FR" sz="800" dirty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Carte mentale</a:t>
              </a:r>
              <a:endParaRPr lang="fr-RE" sz="1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L="101600"/>
              <a:r>
                <a:rPr lang="fr-FR" sz="800" dirty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Classifications des fondations</a:t>
              </a:r>
              <a:endParaRPr lang="fr-RE" sz="1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</p:txBody>
        </p:sp>
        <p:sp>
          <p:nvSpPr>
            <p:cNvPr id="24" name="Graphic 430">
              <a:extLst>
                <a:ext uri="{FF2B5EF4-FFF2-40B4-BE49-F238E27FC236}">
                  <a16:creationId xmlns:a16="http://schemas.microsoft.com/office/drawing/2014/main" id="{4170DCA9-7132-86BE-3A6E-08F77E9FAE47}"/>
                </a:ext>
              </a:extLst>
            </p:cNvPr>
            <p:cNvSpPr/>
            <p:nvPr/>
          </p:nvSpPr>
          <p:spPr>
            <a:xfrm>
              <a:off x="1689100" y="740833"/>
              <a:ext cx="1224000" cy="185420"/>
            </a:xfrm>
            <a:custGeom>
              <a:avLst/>
              <a:gdLst/>
              <a:ahLst/>
              <a:cxnLst/>
              <a:rect l="l" t="t" r="r" b="b"/>
              <a:pathLst>
                <a:path w="2044700" h="767715">
                  <a:moveTo>
                    <a:pt x="2044700" y="767410"/>
                  </a:moveTo>
                  <a:lnTo>
                    <a:pt x="2044700" y="0"/>
                  </a:lnTo>
                  <a:lnTo>
                    <a:pt x="0" y="0"/>
                  </a:lnTo>
                  <a:lnTo>
                    <a:pt x="0" y="767410"/>
                  </a:lnTo>
                  <a:lnTo>
                    <a:pt x="2044700" y="76741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p:spPr>
          <p:txBody>
            <a:bodyPr wrap="square" lIns="0" tIns="0" rIns="0" bIns="0" rtlCol="0" anchor="b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700" kern="100">
                  <a:effectLst/>
                  <a:latin typeface="Microsoft Sans Serif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ACTIVATION</a:t>
              </a:r>
              <a:endParaRPr lang="fr-RE" sz="1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Graphic 430">
              <a:extLst>
                <a:ext uri="{FF2B5EF4-FFF2-40B4-BE49-F238E27FC236}">
                  <a16:creationId xmlns:a16="http://schemas.microsoft.com/office/drawing/2014/main" id="{5E1CED41-CB12-AC97-4815-3318A5BFACB9}"/>
                </a:ext>
              </a:extLst>
            </p:cNvPr>
            <p:cNvSpPr/>
            <p:nvPr/>
          </p:nvSpPr>
          <p:spPr>
            <a:xfrm>
              <a:off x="5803900" y="546100"/>
              <a:ext cx="2044700" cy="421640"/>
            </a:xfrm>
            <a:custGeom>
              <a:avLst/>
              <a:gdLst/>
              <a:ahLst/>
              <a:cxnLst/>
              <a:rect l="l" t="t" r="r" b="b"/>
              <a:pathLst>
                <a:path w="2044700" h="767715">
                  <a:moveTo>
                    <a:pt x="2044700" y="767410"/>
                  </a:moveTo>
                  <a:lnTo>
                    <a:pt x="2044700" y="0"/>
                  </a:lnTo>
                  <a:lnTo>
                    <a:pt x="0" y="0"/>
                  </a:lnTo>
                  <a:lnTo>
                    <a:pt x="0" y="767410"/>
                  </a:lnTo>
                  <a:lnTo>
                    <a:pt x="2044700" y="76741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txBody>
            <a:bodyPr wrap="square" lIns="0" tIns="0" rIns="0" bIns="0" rtlCol="0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700" kern="100">
                  <a:effectLst/>
                  <a:latin typeface="Microsoft Sans Serif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TD3 : Vérification des fondations</a:t>
              </a:r>
              <a:endParaRPr lang="fr-RE" sz="1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raphic 430">
              <a:extLst>
                <a:ext uri="{FF2B5EF4-FFF2-40B4-BE49-F238E27FC236}">
                  <a16:creationId xmlns:a16="http://schemas.microsoft.com/office/drawing/2014/main" id="{8FB8AFCD-792D-E35A-A06F-1625A398AFA0}"/>
                </a:ext>
              </a:extLst>
            </p:cNvPr>
            <p:cNvSpPr/>
            <p:nvPr/>
          </p:nvSpPr>
          <p:spPr>
            <a:xfrm>
              <a:off x="935567" y="3754967"/>
              <a:ext cx="2044700" cy="421640"/>
            </a:xfrm>
            <a:custGeom>
              <a:avLst/>
              <a:gdLst/>
              <a:ahLst/>
              <a:cxnLst/>
              <a:rect l="l" t="t" r="r" b="b"/>
              <a:pathLst>
                <a:path w="2044700" h="767715">
                  <a:moveTo>
                    <a:pt x="2044700" y="767410"/>
                  </a:moveTo>
                  <a:lnTo>
                    <a:pt x="2044700" y="0"/>
                  </a:lnTo>
                  <a:lnTo>
                    <a:pt x="0" y="0"/>
                  </a:lnTo>
                  <a:lnTo>
                    <a:pt x="0" y="767410"/>
                  </a:lnTo>
                  <a:lnTo>
                    <a:pt x="2044700" y="76741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txBody>
            <a:bodyPr wrap="square" lIns="0" tIns="0" rIns="0" bIns="0" rtlCol="0" anchor="ctr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fr-FR" sz="700" kern="100">
                  <a:effectLst/>
                  <a:latin typeface="Microsoft Sans Serif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RESTITUTION</a:t>
              </a:r>
              <a:endParaRPr lang="fr-RE" sz="1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fr-FR" sz="700" kern="100">
                  <a:effectLst/>
                  <a:latin typeface="Microsoft Sans Serif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MISE EN COMMUN</a:t>
              </a:r>
              <a:endParaRPr lang="fr-RE" sz="1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raphic 442">
              <a:extLst>
                <a:ext uri="{FF2B5EF4-FFF2-40B4-BE49-F238E27FC236}">
                  <a16:creationId xmlns:a16="http://schemas.microsoft.com/office/drawing/2014/main" id="{D2E19D83-AA17-ED28-4871-16426289168C}"/>
                </a:ext>
              </a:extLst>
            </p:cNvPr>
            <p:cNvSpPr/>
            <p:nvPr/>
          </p:nvSpPr>
          <p:spPr>
            <a:xfrm>
              <a:off x="927100" y="4186767"/>
              <a:ext cx="2041525" cy="1026160"/>
            </a:xfrm>
            <a:custGeom>
              <a:avLst/>
              <a:gdLst/>
              <a:ahLst/>
              <a:cxnLst/>
              <a:rect l="l" t="t" r="r" b="b"/>
              <a:pathLst>
                <a:path w="2041525" h="1166495">
                  <a:moveTo>
                    <a:pt x="2041398" y="1166152"/>
                  </a:moveTo>
                  <a:lnTo>
                    <a:pt x="2041398" y="0"/>
                  </a:lnTo>
                  <a:lnTo>
                    <a:pt x="0" y="0"/>
                  </a:lnTo>
                  <a:lnTo>
                    <a:pt x="0" y="1166152"/>
                  </a:lnTo>
                  <a:lnTo>
                    <a:pt x="2041398" y="1166152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100965">
                <a:buNone/>
              </a:pPr>
              <a:r>
                <a:rPr lang="fr-FR" sz="800" dirty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Mise en commun des connaissances</a:t>
              </a:r>
              <a:endParaRPr lang="fr-RE" sz="1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L="100965">
                <a:buNone/>
              </a:pPr>
              <a:r>
                <a:rPr lang="fr-FR" sz="800" dirty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Hypothèses de calcul, combinaisons</a:t>
              </a:r>
              <a:endParaRPr lang="fr-RE" sz="1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L="100965">
                <a:buNone/>
              </a:pPr>
              <a:r>
                <a:rPr lang="fr-FR" sz="800" dirty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Cheminement des charges</a:t>
              </a:r>
              <a:endParaRPr lang="fr-RE" sz="1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L="100965">
                <a:buNone/>
              </a:pPr>
              <a:r>
                <a:rPr lang="fr-FR" sz="800" dirty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Introduction vers l’étude du sol</a:t>
              </a:r>
              <a:endParaRPr lang="fr-RE" sz="1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</p:txBody>
        </p:sp>
        <p:sp>
          <p:nvSpPr>
            <p:cNvPr id="28" name="Graphic 430">
              <a:extLst>
                <a:ext uri="{FF2B5EF4-FFF2-40B4-BE49-F238E27FC236}">
                  <a16:creationId xmlns:a16="http://schemas.microsoft.com/office/drawing/2014/main" id="{35CD087C-FE55-9818-B7EB-042C7B99F3D0}"/>
                </a:ext>
              </a:extLst>
            </p:cNvPr>
            <p:cNvSpPr/>
            <p:nvPr/>
          </p:nvSpPr>
          <p:spPr>
            <a:xfrm>
              <a:off x="3407833" y="546100"/>
              <a:ext cx="2044700" cy="421640"/>
            </a:xfrm>
            <a:custGeom>
              <a:avLst/>
              <a:gdLst/>
              <a:ahLst/>
              <a:cxnLst/>
              <a:rect l="l" t="t" r="r" b="b"/>
              <a:pathLst>
                <a:path w="2044700" h="767715">
                  <a:moveTo>
                    <a:pt x="2044700" y="767410"/>
                  </a:moveTo>
                  <a:lnTo>
                    <a:pt x="2044700" y="0"/>
                  </a:lnTo>
                  <a:lnTo>
                    <a:pt x="0" y="0"/>
                  </a:lnTo>
                  <a:lnTo>
                    <a:pt x="0" y="767410"/>
                  </a:lnTo>
                  <a:lnTo>
                    <a:pt x="2044700" y="76741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txBody>
            <a:bodyPr wrap="square" lIns="0" tIns="0" rIns="0" bIns="0" rtlCol="0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700" kern="100">
                  <a:effectLst/>
                  <a:latin typeface="Microsoft Sans Serif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TD2 : Descente des charges</a:t>
              </a:r>
              <a:endParaRPr lang="fr-RE" sz="1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raphic 442">
              <a:extLst>
                <a:ext uri="{FF2B5EF4-FFF2-40B4-BE49-F238E27FC236}">
                  <a16:creationId xmlns:a16="http://schemas.microsoft.com/office/drawing/2014/main" id="{A906E193-2272-918C-6E33-6FCCC294B367}"/>
                </a:ext>
              </a:extLst>
            </p:cNvPr>
            <p:cNvSpPr/>
            <p:nvPr/>
          </p:nvSpPr>
          <p:spPr>
            <a:xfrm>
              <a:off x="3416300" y="977900"/>
              <a:ext cx="2041525" cy="1107823"/>
            </a:xfrm>
            <a:custGeom>
              <a:avLst/>
              <a:gdLst/>
              <a:ahLst/>
              <a:cxnLst/>
              <a:rect l="l" t="t" r="r" b="b"/>
              <a:pathLst>
                <a:path w="2041525" h="1166495">
                  <a:moveTo>
                    <a:pt x="2041398" y="1166152"/>
                  </a:moveTo>
                  <a:lnTo>
                    <a:pt x="2041398" y="0"/>
                  </a:lnTo>
                  <a:lnTo>
                    <a:pt x="0" y="0"/>
                  </a:lnTo>
                  <a:lnTo>
                    <a:pt x="0" y="1166152"/>
                  </a:lnTo>
                  <a:lnTo>
                    <a:pt x="2041398" y="1166152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100965">
                <a:buNone/>
              </a:pPr>
              <a:r>
                <a:rPr lang="fr-FR" sz="800" dirty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Repérage de la surface d’influence sur un plan pour chaque poteau</a:t>
              </a:r>
              <a:endParaRPr lang="fr-RE" sz="1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L="100965">
                <a:buNone/>
              </a:pPr>
              <a:r>
                <a:rPr lang="fr-FR" sz="800" dirty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Définition des charges totales</a:t>
              </a:r>
              <a:endParaRPr lang="fr-RE" sz="1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L="100965">
                <a:buNone/>
              </a:pPr>
              <a:r>
                <a:rPr lang="fr-FR" sz="800" dirty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Descente jusqu’à la fondation</a:t>
              </a:r>
              <a:endParaRPr lang="fr-RE" sz="1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L="100965">
                <a:buNone/>
              </a:pPr>
              <a:r>
                <a:rPr lang="fr-FR" sz="800" dirty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Définition des charges en tête de pieu</a:t>
              </a:r>
              <a:endParaRPr lang="fr-RE" sz="1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algn="ctr"/>
              <a:r>
                <a:rPr lang="fr-RE" sz="105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0" name="Textbox 399">
              <a:extLst>
                <a:ext uri="{FF2B5EF4-FFF2-40B4-BE49-F238E27FC236}">
                  <a16:creationId xmlns:a16="http://schemas.microsoft.com/office/drawing/2014/main" id="{F493AB81-6051-1123-BACA-F91EA4924586}"/>
                </a:ext>
              </a:extLst>
            </p:cNvPr>
            <p:cNvSpPr txBox="1">
              <a:spLocks/>
            </p:cNvSpPr>
            <p:nvPr/>
          </p:nvSpPr>
          <p:spPr>
            <a:xfrm>
              <a:off x="3416300" y="2578100"/>
              <a:ext cx="2041525" cy="111887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100965">
                <a:buNone/>
              </a:pPr>
              <a:r>
                <a:rPr lang="fr-FR" sz="800" dirty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Reconnaissance des sols</a:t>
              </a:r>
              <a:endParaRPr lang="fr-RE" sz="1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L="100965">
                <a:buNone/>
              </a:pPr>
              <a:r>
                <a:rPr lang="fr-FR" sz="800" dirty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Comprendre le rôle du sol dans le choix des fondations</a:t>
              </a:r>
              <a:endParaRPr lang="fr-RE" sz="1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L="100965">
                <a:buNone/>
              </a:pPr>
              <a:r>
                <a:rPr lang="fr-FR" sz="800" dirty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Présentation et lecture d’un rapport géotechnique simple</a:t>
              </a:r>
              <a:endParaRPr lang="fr-RE" sz="1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R="85725">
                <a:lnSpc>
                  <a:spcPct val="108000"/>
                </a:lnSpc>
                <a:spcBef>
                  <a:spcPts val="370"/>
                </a:spcBef>
                <a:tabLst>
                  <a:tab pos="823595" algn="l"/>
                  <a:tab pos="1193165" algn="l"/>
                  <a:tab pos="1374775" algn="l"/>
                </a:tabLst>
              </a:pPr>
              <a:r>
                <a:rPr lang="fr-FR" sz="800" kern="100" dirty="0">
                  <a:effectLst/>
                  <a:latin typeface="Microsoft Sans Serif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RE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3ED29FD-CCF8-74B8-CF11-554725150179}"/>
                </a:ext>
              </a:extLst>
            </p:cNvPr>
            <p:cNvSpPr/>
            <p:nvPr/>
          </p:nvSpPr>
          <p:spPr>
            <a:xfrm>
              <a:off x="4631267" y="2336800"/>
              <a:ext cx="800100" cy="21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600" kern="100">
                  <a:solidFill>
                    <a:srgbClr val="000000"/>
                  </a:solidFill>
                  <a:effectLst/>
                  <a:latin typeface="Microsoft Sans Serif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S16.4</a:t>
              </a:r>
              <a:endParaRPr lang="fr-RE" sz="1000" kern="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Graphic 430">
              <a:extLst>
                <a:ext uri="{FF2B5EF4-FFF2-40B4-BE49-F238E27FC236}">
                  <a16:creationId xmlns:a16="http://schemas.microsoft.com/office/drawing/2014/main" id="{CE88D3AD-26CD-7793-B00B-2AD9ED265AC7}"/>
                </a:ext>
              </a:extLst>
            </p:cNvPr>
            <p:cNvSpPr/>
            <p:nvPr/>
          </p:nvSpPr>
          <p:spPr>
            <a:xfrm>
              <a:off x="3407833" y="3771900"/>
              <a:ext cx="2044700" cy="452120"/>
            </a:xfrm>
            <a:custGeom>
              <a:avLst/>
              <a:gdLst/>
              <a:ahLst/>
              <a:cxnLst/>
              <a:rect l="l" t="t" r="r" b="b"/>
              <a:pathLst>
                <a:path w="2044700" h="767715">
                  <a:moveTo>
                    <a:pt x="2044700" y="767410"/>
                  </a:moveTo>
                  <a:lnTo>
                    <a:pt x="2044700" y="0"/>
                  </a:lnTo>
                  <a:lnTo>
                    <a:pt x="0" y="0"/>
                  </a:lnTo>
                  <a:lnTo>
                    <a:pt x="0" y="767410"/>
                  </a:lnTo>
                  <a:lnTo>
                    <a:pt x="2044700" y="76741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p:spPr>
          <p:txBody>
            <a:bodyPr wrap="square" lIns="0" tIns="0" rIns="0" bIns="0" rtlCol="0" anchor="ctr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fr-FR" sz="700" kern="100">
                  <a:effectLst/>
                  <a:latin typeface="Microsoft Sans Serif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RESTITUTION</a:t>
              </a:r>
              <a:endParaRPr lang="fr-RE" sz="1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fr-FR" sz="700" kern="100">
                  <a:effectLst/>
                  <a:latin typeface="Microsoft Sans Serif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MISE EN COMMUN</a:t>
              </a:r>
              <a:endParaRPr lang="fr-RE" sz="1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Graphic 442">
              <a:extLst>
                <a:ext uri="{FF2B5EF4-FFF2-40B4-BE49-F238E27FC236}">
                  <a16:creationId xmlns:a16="http://schemas.microsoft.com/office/drawing/2014/main" id="{02A40E2E-0FC0-FCEE-E167-96B9470EDB19}"/>
                </a:ext>
              </a:extLst>
            </p:cNvPr>
            <p:cNvSpPr/>
            <p:nvPr/>
          </p:nvSpPr>
          <p:spPr>
            <a:xfrm>
              <a:off x="3399367" y="4229100"/>
              <a:ext cx="2041525" cy="894080"/>
            </a:xfrm>
            <a:custGeom>
              <a:avLst/>
              <a:gdLst/>
              <a:ahLst/>
              <a:cxnLst/>
              <a:rect l="l" t="t" r="r" b="b"/>
              <a:pathLst>
                <a:path w="2041525" h="1166495">
                  <a:moveTo>
                    <a:pt x="2041398" y="1166152"/>
                  </a:moveTo>
                  <a:lnTo>
                    <a:pt x="2041398" y="0"/>
                  </a:lnTo>
                  <a:lnTo>
                    <a:pt x="0" y="0"/>
                  </a:lnTo>
                  <a:lnTo>
                    <a:pt x="0" y="1166152"/>
                  </a:lnTo>
                  <a:lnTo>
                    <a:pt x="2041398" y="1166152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100965">
                <a:buNone/>
              </a:pPr>
              <a:r>
                <a:rPr lang="fr-FR" sz="800" dirty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Restitution TD2 et TP2 via carte mentale</a:t>
              </a:r>
              <a:endParaRPr lang="fr-RE" sz="1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L="93345" marR="85725">
                <a:lnSpc>
                  <a:spcPct val="108000"/>
                </a:lnSpc>
                <a:buNone/>
                <a:tabLst>
                  <a:tab pos="823595" algn="l"/>
                  <a:tab pos="1193165" algn="l"/>
                  <a:tab pos="1374775" algn="l"/>
                </a:tabLst>
              </a:pPr>
              <a:r>
                <a:rPr lang="fr-FR" sz="9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Lecture et compréhension d’un rapport géotechnique </a:t>
              </a:r>
              <a:endParaRPr lang="fr-RE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00965"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fr-FR" sz="800" dirty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 </a:t>
              </a:r>
              <a:endParaRPr lang="fr-RE" sz="1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L="101600"/>
              <a:r>
                <a:rPr lang="fr-FR" sz="800" dirty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 </a:t>
              </a:r>
              <a:endParaRPr lang="fr-RE" sz="1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</p:txBody>
        </p:sp>
        <p:sp>
          <p:nvSpPr>
            <p:cNvPr id="34" name="Textbox 395">
              <a:extLst>
                <a:ext uri="{FF2B5EF4-FFF2-40B4-BE49-F238E27FC236}">
                  <a16:creationId xmlns:a16="http://schemas.microsoft.com/office/drawing/2014/main" id="{8840263D-B001-F4A7-60A7-749A726C376B}"/>
                </a:ext>
              </a:extLst>
            </p:cNvPr>
            <p:cNvSpPr txBox="1">
              <a:spLocks/>
            </p:cNvSpPr>
            <p:nvPr/>
          </p:nvSpPr>
          <p:spPr>
            <a:xfrm>
              <a:off x="3098800" y="880533"/>
              <a:ext cx="186690" cy="4063365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lIns="0" tIns="0" rIns="0" bIns="0" rtlCol="0">
              <a:no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fr-FR" sz="800" i="1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Définir les charges en vue de dimensionner la fondation</a:t>
              </a:r>
              <a:endParaRPr lang="fr-RE" sz="1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95">
              <a:extLst>
                <a:ext uri="{FF2B5EF4-FFF2-40B4-BE49-F238E27FC236}">
                  <a16:creationId xmlns:a16="http://schemas.microsoft.com/office/drawing/2014/main" id="{96368CE5-29FF-1239-5E56-F796B63A9C09}"/>
                </a:ext>
              </a:extLst>
            </p:cNvPr>
            <p:cNvSpPr txBox="1">
              <a:spLocks/>
            </p:cNvSpPr>
            <p:nvPr/>
          </p:nvSpPr>
          <p:spPr>
            <a:xfrm>
              <a:off x="5511800" y="973667"/>
              <a:ext cx="186690" cy="3095625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lIns="0" tIns="0" rIns="0" bIns="0" rtlCol="0">
              <a:no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fr-FR" sz="800" i="1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Dimensionner la section d’un pieu à l’aide d’un logigramme</a:t>
              </a:r>
              <a:endParaRPr lang="fr-RE" sz="1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94">
              <a:extLst>
                <a:ext uri="{FF2B5EF4-FFF2-40B4-BE49-F238E27FC236}">
                  <a16:creationId xmlns:a16="http://schemas.microsoft.com/office/drawing/2014/main" id="{FEBCA32F-D860-8403-49CB-C2FBD973C2B6}"/>
                </a:ext>
              </a:extLst>
            </p:cNvPr>
            <p:cNvSpPr txBox="1">
              <a:spLocks/>
            </p:cNvSpPr>
            <p:nvPr/>
          </p:nvSpPr>
          <p:spPr>
            <a:xfrm>
              <a:off x="127000" y="2142067"/>
              <a:ext cx="431165" cy="15392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</p:spPr>
          <p:txBody>
            <a:bodyPr vert="vert270" wrap="square" lIns="0" tIns="0" rIns="0" bIns="0" rtlCol="0" anchor="ctr">
              <a:noAutofit/>
            </a:bodyPr>
            <a:lstStyle/>
            <a:p>
              <a:pPr algn="ctr">
                <a:buNone/>
              </a:pPr>
              <a:r>
                <a:rPr lang="fr-RE" sz="700" b="1" i="1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SÉANCES </a:t>
              </a:r>
              <a:r>
                <a:rPr lang="fr-RE" sz="700" b="1" i="1" kern="100" spc="-25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TP</a:t>
              </a:r>
              <a:endParaRPr lang="fr-RE" sz="1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fr-RE" sz="700" b="1" i="1" kern="100" spc="-25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4h</a:t>
              </a:r>
              <a:endParaRPr lang="fr-RE" sz="1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2486A5E-D173-D42D-0854-6D998B84F7B8}"/>
              </a:ext>
            </a:extLst>
          </p:cNvPr>
          <p:cNvSpPr/>
          <p:nvPr/>
        </p:nvSpPr>
        <p:spPr>
          <a:xfrm>
            <a:off x="6927185" y="4666657"/>
            <a:ext cx="2121029" cy="3780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SYNOPTIQUE BTS</a:t>
            </a:r>
          </a:p>
        </p:txBody>
      </p:sp>
    </p:spTree>
    <p:extLst>
      <p:ext uri="{BB962C8B-B14F-4D97-AF65-F5344CB8AC3E}">
        <p14:creationId xmlns:p14="http://schemas.microsoft.com/office/powerpoint/2010/main" val="3042034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6723C-02CA-26F7-FAC9-28E04863B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C95A0E-FB5C-FA9F-E227-A9AB20CB03C6}"/>
              </a:ext>
            </a:extLst>
          </p:cNvPr>
          <p:cNvSpPr/>
          <p:nvPr/>
        </p:nvSpPr>
        <p:spPr>
          <a:xfrm>
            <a:off x="6836649" y="3764192"/>
            <a:ext cx="2215590" cy="3780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SYNOPTIQUE STI2D</a:t>
            </a:r>
          </a:p>
        </p:txBody>
      </p:sp>
      <p:grpSp>
        <p:nvGrpSpPr>
          <p:cNvPr id="87" name="Groupe 86">
            <a:extLst>
              <a:ext uri="{FF2B5EF4-FFF2-40B4-BE49-F238E27FC236}">
                <a16:creationId xmlns:a16="http://schemas.microsoft.com/office/drawing/2014/main" id="{97206055-C84E-3F37-4CBA-5AD81144B976}"/>
              </a:ext>
            </a:extLst>
          </p:cNvPr>
          <p:cNvGrpSpPr/>
          <p:nvPr/>
        </p:nvGrpSpPr>
        <p:grpSpPr>
          <a:xfrm>
            <a:off x="673308" y="253869"/>
            <a:ext cx="6132785" cy="4635761"/>
            <a:chOff x="945932" y="253869"/>
            <a:chExt cx="6132785" cy="4635761"/>
          </a:xfrm>
        </p:grpSpPr>
        <p:grpSp>
          <p:nvGrpSpPr>
            <p:cNvPr id="86" name="Groupe 85">
              <a:extLst>
                <a:ext uri="{FF2B5EF4-FFF2-40B4-BE49-F238E27FC236}">
                  <a16:creationId xmlns:a16="http://schemas.microsoft.com/office/drawing/2014/main" id="{3EA85AFD-D24B-BF06-E94E-BA560BBA9758}"/>
                </a:ext>
              </a:extLst>
            </p:cNvPr>
            <p:cNvGrpSpPr/>
            <p:nvPr/>
          </p:nvGrpSpPr>
          <p:grpSpPr>
            <a:xfrm>
              <a:off x="950663" y="555028"/>
              <a:ext cx="4468952" cy="3181414"/>
              <a:chOff x="950663" y="555028"/>
              <a:chExt cx="4468952" cy="3181414"/>
            </a:xfrm>
          </p:grpSpPr>
          <p:grpSp>
            <p:nvGrpSpPr>
              <p:cNvPr id="82" name="Groupe 81">
                <a:extLst>
                  <a:ext uri="{FF2B5EF4-FFF2-40B4-BE49-F238E27FC236}">
                    <a16:creationId xmlns:a16="http://schemas.microsoft.com/office/drawing/2014/main" id="{2726DB23-B26A-861D-4CF8-7CCB311C0746}"/>
                  </a:ext>
                </a:extLst>
              </p:cNvPr>
              <p:cNvGrpSpPr/>
              <p:nvPr/>
            </p:nvGrpSpPr>
            <p:grpSpPr>
              <a:xfrm>
                <a:off x="950663" y="571525"/>
                <a:ext cx="4442933" cy="3164917"/>
                <a:chOff x="950663" y="571525"/>
                <a:chExt cx="4442933" cy="3164917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3EF5ECB7-7C1E-5F9D-CC9C-70C9CE82DD3D}"/>
                    </a:ext>
                  </a:extLst>
                </p:cNvPr>
                <p:cNvSpPr/>
                <p:nvPr/>
              </p:nvSpPr>
              <p:spPr>
                <a:xfrm>
                  <a:off x="950663" y="571525"/>
                  <a:ext cx="4442933" cy="1262859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 sz="1100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87511F00-1CD6-3285-2B95-F85C9DA411E9}"/>
                    </a:ext>
                  </a:extLst>
                </p:cNvPr>
                <p:cNvSpPr/>
                <p:nvPr/>
              </p:nvSpPr>
              <p:spPr>
                <a:xfrm>
                  <a:off x="950663" y="1866154"/>
                  <a:ext cx="4439763" cy="1870288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 sz="1100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D2475C0C-014A-D35B-7FB2-2067FB2451BC}"/>
                    </a:ext>
                  </a:extLst>
                </p:cNvPr>
                <p:cNvSpPr/>
                <p:nvPr/>
              </p:nvSpPr>
              <p:spPr>
                <a:xfrm rot="16200000">
                  <a:off x="435759" y="1094262"/>
                  <a:ext cx="1280004" cy="236519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fr-FR" sz="600" i="1" kern="100" dirty="0">
                      <a:solidFill>
                        <a:srgbClr val="000000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ENSEIGNEMENT COMMUN</a:t>
                  </a:r>
                  <a:endParaRPr lang="fr-RE" sz="6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CECEB30A-FD60-9757-BB10-8AC4D0D2DB17}"/>
                    </a:ext>
                  </a:extLst>
                </p:cNvPr>
                <p:cNvSpPr/>
                <p:nvPr/>
              </p:nvSpPr>
              <p:spPr>
                <a:xfrm rot="16200000">
                  <a:off x="172804" y="2636314"/>
                  <a:ext cx="1798361" cy="23648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fr-FR" sz="600" i="1" kern="100" dirty="0">
                      <a:solidFill>
                        <a:srgbClr val="000000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ENSEIGNEMENT SPÉCIFIQUE AC</a:t>
                  </a:r>
                  <a:endParaRPr lang="fr-RE" sz="6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5" name="Groupe 84">
                <a:extLst>
                  <a:ext uri="{FF2B5EF4-FFF2-40B4-BE49-F238E27FC236}">
                    <a16:creationId xmlns:a16="http://schemas.microsoft.com/office/drawing/2014/main" id="{1092DB32-8366-9D3F-4990-2CE6D75F5F9D}"/>
                  </a:ext>
                </a:extLst>
              </p:cNvPr>
              <p:cNvGrpSpPr/>
              <p:nvPr/>
            </p:nvGrpSpPr>
            <p:grpSpPr>
              <a:xfrm>
                <a:off x="1175885" y="555028"/>
                <a:ext cx="4173750" cy="1240496"/>
                <a:chOff x="1175885" y="555028"/>
                <a:chExt cx="4173750" cy="1240496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15871791-01EE-CEA5-D948-A93DACABB043}"/>
                    </a:ext>
                  </a:extLst>
                </p:cNvPr>
                <p:cNvSpPr/>
                <p:nvPr/>
              </p:nvSpPr>
              <p:spPr>
                <a:xfrm rot="16200000">
                  <a:off x="1067924" y="1334362"/>
                  <a:ext cx="569123" cy="35320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buNone/>
                  </a:pPr>
                  <a:r>
                    <a:rPr lang="fr-FR" sz="500" i="1" kern="100" dirty="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SÉANCE</a:t>
                  </a:r>
                  <a:endParaRPr lang="fr-RE" sz="6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fr-FR" sz="500" i="1" kern="100" dirty="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TP 3H</a:t>
                  </a:r>
                  <a:endParaRPr lang="fr-RE" sz="6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A64F339-D243-313E-BC31-4F534891A2E1}"/>
                    </a:ext>
                  </a:extLst>
                </p:cNvPr>
                <p:cNvSpPr/>
                <p:nvPr/>
              </p:nvSpPr>
              <p:spPr>
                <a:xfrm rot="16200000">
                  <a:off x="1074128" y="714243"/>
                  <a:ext cx="575814" cy="35320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buNone/>
                  </a:pPr>
                  <a:r>
                    <a:rPr lang="fr-FR" sz="500" i="1" kern="100" dirty="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CLASSE ENTIÈRE</a:t>
                  </a:r>
                  <a:endParaRPr lang="fr-RE" sz="6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fr-FR" sz="500" i="1" kern="100" dirty="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1H</a:t>
                  </a:r>
                  <a:endParaRPr lang="fr-RE" sz="6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10011926-5E1E-B5CE-31A9-D87511B7EF0C}"/>
                    </a:ext>
                  </a:extLst>
                </p:cNvPr>
                <p:cNvSpPr/>
                <p:nvPr/>
              </p:nvSpPr>
              <p:spPr>
                <a:xfrm>
                  <a:off x="1533860" y="579774"/>
                  <a:ext cx="1206639" cy="1756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fr-FR" sz="500" i="1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ACTIVATION</a:t>
                  </a:r>
                  <a:endParaRPr lang="fr-RE" sz="9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6BD33098-7497-4391-7D3B-6B1996395E1C}"/>
                    </a:ext>
                  </a:extLst>
                </p:cNvPr>
                <p:cNvSpPr/>
                <p:nvPr/>
              </p:nvSpPr>
              <p:spPr>
                <a:xfrm>
                  <a:off x="2824668" y="555028"/>
                  <a:ext cx="1166986" cy="22924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buNone/>
                  </a:pPr>
                  <a:r>
                    <a:rPr lang="fr-FR" sz="500" i="1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APPORTS CONNAISSANCES</a:t>
                  </a:r>
                  <a:endParaRPr lang="fr-RE" sz="9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fr-FR" sz="500" i="1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RESTITUTION</a:t>
                  </a:r>
                  <a:endParaRPr lang="fr-RE" sz="9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4FE29785-EA68-C3D1-D826-CF9A6B95D2FF}"/>
                    </a:ext>
                  </a:extLst>
                </p:cNvPr>
                <p:cNvSpPr/>
                <p:nvPr/>
              </p:nvSpPr>
              <p:spPr>
                <a:xfrm>
                  <a:off x="3952182" y="555028"/>
                  <a:ext cx="1397453" cy="23490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buNone/>
                  </a:pPr>
                  <a:r>
                    <a:rPr lang="fr-FR" sz="500" i="1" kern="100" dirty="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STRUCTURATION CONNAISSANCES</a:t>
                  </a:r>
                  <a:endParaRPr lang="fr-RE" sz="9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buNone/>
                  </a:pPr>
                  <a:r>
                    <a:rPr lang="fr-FR" sz="500" i="1" kern="100" dirty="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SYNTHÈSE</a:t>
                  </a:r>
                  <a:endParaRPr lang="fr-RE" sz="9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59D2DE18-37D9-CA43-75D7-873C874134F7}"/>
                    </a:ext>
                  </a:extLst>
                </p:cNvPr>
                <p:cNvSpPr/>
                <p:nvPr/>
              </p:nvSpPr>
              <p:spPr>
                <a:xfrm>
                  <a:off x="1557187" y="1198430"/>
                  <a:ext cx="1119522" cy="14888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fr-FR" sz="500" i="1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TP 1 DÉFI</a:t>
                  </a:r>
                  <a:endParaRPr lang="fr-RE" sz="9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13BFFCA9-A04C-FAC2-2396-D048012A6B1B}"/>
                    </a:ext>
                  </a:extLst>
                </p:cNvPr>
                <p:cNvSpPr/>
                <p:nvPr/>
              </p:nvSpPr>
              <p:spPr>
                <a:xfrm>
                  <a:off x="2809116" y="1181932"/>
                  <a:ext cx="1206639" cy="1756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fr-FR" sz="500" i="1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TP 2 RÉFLEXION COLLECTIVE</a:t>
                  </a:r>
                  <a:endParaRPr lang="fr-RE" sz="9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284CAC11-BD5D-90BE-50D4-FB387E603A9F}"/>
                    </a:ext>
                  </a:extLst>
                </p:cNvPr>
                <p:cNvSpPr/>
                <p:nvPr/>
              </p:nvSpPr>
              <p:spPr>
                <a:xfrm>
                  <a:off x="4037718" y="1157186"/>
                  <a:ext cx="1206639" cy="24797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fr-FR" sz="500" i="1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TP 3 SIMULATION &amp; TESTS</a:t>
                  </a:r>
                  <a:endParaRPr lang="fr-RE" sz="9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CBF94ABB-0530-A999-8E7F-121F79D8F3FE}"/>
                    </a:ext>
                  </a:extLst>
                </p:cNvPr>
                <p:cNvSpPr/>
                <p:nvPr/>
              </p:nvSpPr>
              <p:spPr>
                <a:xfrm>
                  <a:off x="1572739" y="785993"/>
                  <a:ext cx="1204980" cy="4000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buNone/>
                  </a:pPr>
                  <a:r>
                    <a:rPr lang="fr-FR" sz="500" i="1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Lancement de la séquence</a:t>
                  </a:r>
                  <a:endParaRPr lang="fr-RE" sz="9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r>
                    <a:rPr lang="fr-FR" sz="500" i="1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Introduction au système géothermique</a:t>
                  </a:r>
                  <a:endParaRPr lang="fr-RE" sz="9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87E68C45-4084-C41B-33B3-D1F94F3C9833}"/>
                    </a:ext>
                  </a:extLst>
                </p:cNvPr>
                <p:cNvSpPr/>
                <p:nvPr/>
              </p:nvSpPr>
              <p:spPr>
                <a:xfrm>
                  <a:off x="4096964" y="795318"/>
                  <a:ext cx="1213597" cy="4031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buNone/>
                  </a:pPr>
                  <a:r>
                    <a:rPr lang="fr-FR" sz="500" i="1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Présentation des résultats</a:t>
                  </a:r>
                  <a:endParaRPr lang="fr-RE" sz="9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r>
                    <a:rPr lang="fr-FR" sz="500" i="1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Synthèse collective</a:t>
                  </a:r>
                  <a:endParaRPr lang="fr-RE" sz="9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E6B45F7E-8071-F4CF-F331-238083D9422A}"/>
                    </a:ext>
                  </a:extLst>
                </p:cNvPr>
                <p:cNvSpPr/>
                <p:nvPr/>
              </p:nvSpPr>
              <p:spPr>
                <a:xfrm>
                  <a:off x="2815519" y="795318"/>
                  <a:ext cx="1222199" cy="3997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buNone/>
                  </a:pPr>
                  <a:r>
                    <a:rPr lang="fr-FR" sz="500" i="1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Travail sur les puissances, les énergies, la chaine de puissance</a:t>
                  </a:r>
                  <a:endParaRPr lang="fr-RE" sz="9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r>
                    <a:rPr lang="fr-FR" sz="500" i="1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Représentation des flux</a:t>
                  </a:r>
                  <a:endParaRPr lang="fr-RE" sz="9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2BA0F280-3EC3-DA6A-2BB8-CA1F1A43B5D6}"/>
                    </a:ext>
                  </a:extLst>
                </p:cNvPr>
                <p:cNvSpPr/>
                <p:nvPr/>
              </p:nvSpPr>
              <p:spPr>
                <a:xfrm>
                  <a:off x="1564963" y="1355156"/>
                  <a:ext cx="1209100" cy="4265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buNone/>
                  </a:pPr>
                  <a:r>
                    <a:rPr lang="fr-FR" sz="500" i="1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Réflexion sur le défi : </a:t>
                  </a:r>
                  <a:endParaRPr lang="fr-RE" sz="9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r>
                    <a:rPr lang="fr-FR" sz="500" i="1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« Assurer le confort en respectant l’environnement »</a:t>
                  </a:r>
                  <a:endParaRPr lang="fr-RE" sz="9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0727D800-1A86-8FEA-72CD-E3232CB6D4DF}"/>
                    </a:ext>
                  </a:extLst>
                </p:cNvPr>
                <p:cNvSpPr/>
                <p:nvPr/>
              </p:nvSpPr>
              <p:spPr>
                <a:xfrm>
                  <a:off x="2815518" y="1355156"/>
                  <a:ext cx="1222199" cy="4265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fr-FR" sz="500" i="1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Mise en commun des 4 enseignements spécifiques. Proposer des diagrammes SysML de la solution technique envisagée</a:t>
                  </a:r>
                  <a:endParaRPr lang="fr-RE" sz="9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6F31BB46-8A4E-B753-971F-0C9D5D89A098}"/>
                    </a:ext>
                  </a:extLst>
                </p:cNvPr>
                <p:cNvSpPr/>
                <p:nvPr/>
              </p:nvSpPr>
              <p:spPr>
                <a:xfrm>
                  <a:off x="4094648" y="1357561"/>
                  <a:ext cx="1213597" cy="4265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buNone/>
                  </a:pPr>
                  <a:r>
                    <a:rPr lang="fr-FR" sz="500" i="1" kern="100" dirty="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Simulation </a:t>
                  </a:r>
                  <a:endParaRPr lang="fr-RE" sz="9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buNone/>
                  </a:pPr>
                  <a:r>
                    <a:rPr lang="fr-FR" sz="500" i="1" kern="100" dirty="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Analyse des résultats</a:t>
                  </a:r>
                  <a:endParaRPr lang="fr-RE" sz="9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buNone/>
                  </a:pPr>
                  <a:r>
                    <a:rPr lang="fr-FR" sz="500" i="1" kern="100" dirty="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Identification des écarts</a:t>
                  </a:r>
                  <a:endParaRPr lang="fr-RE" sz="9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r>
                    <a:rPr lang="fr-FR" sz="500" i="1" kern="100" dirty="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Synthèse collective</a:t>
                  </a:r>
                  <a:endParaRPr lang="fr-RE" sz="9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4" name="Groupe 83">
                <a:extLst>
                  <a:ext uri="{FF2B5EF4-FFF2-40B4-BE49-F238E27FC236}">
                    <a16:creationId xmlns:a16="http://schemas.microsoft.com/office/drawing/2014/main" id="{ED0B8766-BC0D-3B02-CA12-2D860DF9E9F9}"/>
                  </a:ext>
                </a:extLst>
              </p:cNvPr>
              <p:cNvGrpSpPr/>
              <p:nvPr/>
            </p:nvGrpSpPr>
            <p:grpSpPr>
              <a:xfrm>
                <a:off x="1178128" y="1824917"/>
                <a:ext cx="4241487" cy="1851496"/>
                <a:chOff x="1178128" y="1824917"/>
                <a:chExt cx="4241487" cy="1851496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BB1DE49-EED8-90E5-F235-14BC82455375}"/>
                    </a:ext>
                  </a:extLst>
                </p:cNvPr>
                <p:cNvSpPr/>
                <p:nvPr/>
              </p:nvSpPr>
              <p:spPr>
                <a:xfrm rot="16200000">
                  <a:off x="796938" y="2940566"/>
                  <a:ext cx="1118266" cy="3531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buNone/>
                  </a:pPr>
                  <a:r>
                    <a:rPr lang="fr-FR" sz="500" i="1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SÉANCES</a:t>
                  </a:r>
                  <a:endParaRPr lang="fr-RE" sz="6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fr-FR" sz="500" i="1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TP 2X3H</a:t>
                  </a:r>
                  <a:endParaRPr lang="fr-RE" sz="6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6F890891-2433-4670-109D-F9BBF5644E38}"/>
                    </a:ext>
                  </a:extLst>
                </p:cNvPr>
                <p:cNvSpPr/>
                <p:nvPr/>
              </p:nvSpPr>
              <p:spPr>
                <a:xfrm rot="16200000">
                  <a:off x="1042172" y="2034332"/>
                  <a:ext cx="625066" cy="3531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buNone/>
                  </a:pPr>
                  <a:r>
                    <a:rPr lang="fr-FR" sz="500" i="1" kern="100" dirty="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CLASSE ENTIÈRE</a:t>
                  </a:r>
                  <a:endParaRPr lang="fr-RE" sz="6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fr-FR" sz="500" i="1" kern="100" dirty="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2H</a:t>
                  </a:r>
                  <a:endParaRPr lang="fr-RE" sz="6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44" name="Groupe 43">
                  <a:extLst>
                    <a:ext uri="{FF2B5EF4-FFF2-40B4-BE49-F238E27FC236}">
                      <a16:creationId xmlns:a16="http://schemas.microsoft.com/office/drawing/2014/main" id="{E7FEC2C7-D91C-60AB-C04A-67402D0BDE0F}"/>
                    </a:ext>
                  </a:extLst>
                </p:cNvPr>
                <p:cNvGrpSpPr/>
                <p:nvPr/>
              </p:nvGrpSpPr>
              <p:grpSpPr>
                <a:xfrm>
                  <a:off x="1562600" y="1874414"/>
                  <a:ext cx="1213968" cy="649009"/>
                  <a:chOff x="0" y="-112737"/>
                  <a:chExt cx="1955800" cy="985408"/>
                </a:xfrm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D7B2205A-CC60-DF9E-89C1-7F329BA0C370}"/>
                      </a:ext>
                    </a:extLst>
                  </p:cNvPr>
                  <p:cNvSpPr/>
                  <p:nvPr/>
                </p:nvSpPr>
                <p:spPr>
                  <a:xfrm>
                    <a:off x="45085" y="-112737"/>
                    <a:ext cx="1866900" cy="241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fr-FR" sz="500" i="1" kern="1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DÉFINITION PROBLÉMATIQUE</a:t>
                    </a:r>
                    <a:endParaRPr lang="fr-RE" sz="900" kern="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F9FA970A-B856-9657-57D1-7AC18C59E5EC}"/>
                      </a:ext>
                    </a:extLst>
                  </p:cNvPr>
                  <p:cNvSpPr/>
                  <p:nvPr/>
                </p:nvSpPr>
                <p:spPr>
                  <a:xfrm>
                    <a:off x="0" y="224971"/>
                    <a:ext cx="1955800" cy="6477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buNone/>
                    </a:pPr>
                    <a:r>
                      <a:rPr lang="fr-FR" sz="500" i="1" kern="1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Brainstorming par groupe et dirigé : contraintes fonctionnelles, structurelles, thermiques.</a:t>
                    </a:r>
                    <a:endParaRPr lang="fr-RE" sz="900" kern="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r>
                      <a:rPr lang="fr-FR" sz="500" i="1" kern="1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Rédaction du cahier des charges</a:t>
                    </a:r>
                    <a:endParaRPr lang="fr-RE" sz="900" kern="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D72E7384-5F7D-95C6-2503-25022D59D7FD}"/>
                    </a:ext>
                  </a:extLst>
                </p:cNvPr>
                <p:cNvSpPr/>
                <p:nvPr/>
              </p:nvSpPr>
              <p:spPr>
                <a:xfrm>
                  <a:off x="2822061" y="1824917"/>
                  <a:ext cx="1206479" cy="31785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buNone/>
                  </a:pPr>
                  <a:r>
                    <a:rPr lang="fr-FR" sz="500" i="1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APPORTS CONNAISSANCES </a:t>
                  </a:r>
                  <a:endParaRPr lang="fr-RE" sz="9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fr-FR" sz="500" i="1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RESTITUTION</a:t>
                  </a:r>
                  <a:endParaRPr lang="fr-RE" sz="9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5656F5C6-E43F-C17B-EE19-D1DFE6C36C31}"/>
                    </a:ext>
                  </a:extLst>
                </p:cNvPr>
                <p:cNvSpPr/>
                <p:nvPr/>
              </p:nvSpPr>
              <p:spPr>
                <a:xfrm>
                  <a:off x="3984925" y="1882665"/>
                  <a:ext cx="1434690" cy="25929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buNone/>
                  </a:pPr>
                  <a:r>
                    <a:rPr lang="fr-FR" sz="500" i="1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STRUCTURATION CONNAISSANCES</a:t>
                  </a:r>
                  <a:endParaRPr lang="fr-RE" sz="9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buNone/>
                  </a:pPr>
                  <a:r>
                    <a:rPr lang="fr-FR" sz="500" i="1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SYNTHÈSE</a:t>
                  </a:r>
                  <a:endParaRPr lang="fr-RE" sz="9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fr-FR" sz="500" i="1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fr-RE" sz="9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179511F0-4C39-9286-2F00-D85B925E7081}"/>
                    </a:ext>
                  </a:extLst>
                </p:cNvPr>
                <p:cNvSpPr/>
                <p:nvPr/>
              </p:nvSpPr>
              <p:spPr>
                <a:xfrm>
                  <a:off x="1566433" y="2515690"/>
                  <a:ext cx="1206479" cy="18632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fr-FR" sz="500" i="1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TP 1 ÉTUDE STRUCTURELLE</a:t>
                  </a:r>
                  <a:endParaRPr lang="fr-RE" sz="9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50DC9002-9421-B2E5-38C1-666B971E0C4F}"/>
                    </a:ext>
                  </a:extLst>
                </p:cNvPr>
                <p:cNvSpPr/>
                <p:nvPr/>
              </p:nvSpPr>
              <p:spPr>
                <a:xfrm>
                  <a:off x="2822061" y="2518985"/>
                  <a:ext cx="1206479" cy="17565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fr-FR" sz="500" i="1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TP 3 ÉTUDE THERMIQUE</a:t>
                  </a:r>
                  <a:endParaRPr lang="fr-RE" sz="9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B3606191-DCEF-E3D2-4937-848F0281EAB9}"/>
                    </a:ext>
                  </a:extLst>
                </p:cNvPr>
                <p:cNvSpPr/>
                <p:nvPr/>
              </p:nvSpPr>
              <p:spPr>
                <a:xfrm>
                  <a:off x="4093340" y="2515863"/>
                  <a:ext cx="1206479" cy="17620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fr-FR" sz="500" i="1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TP 5 CONCEPTION</a:t>
                  </a:r>
                  <a:endParaRPr lang="fr-RE" sz="9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844CD43F-3991-2708-05E2-288358175332}"/>
                    </a:ext>
                  </a:extLst>
                </p:cNvPr>
                <p:cNvSpPr/>
                <p:nvPr/>
              </p:nvSpPr>
              <p:spPr>
                <a:xfrm>
                  <a:off x="1564176" y="3094941"/>
                  <a:ext cx="1211087" cy="17565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fr-FR" sz="500" i="1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TP 2 ÉTUDE GÉOTECHNIQUE</a:t>
                  </a:r>
                  <a:endParaRPr lang="fr-RE" sz="9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2B82CBF0-0118-BB93-F04C-2794D967C3EB}"/>
                    </a:ext>
                  </a:extLst>
                </p:cNvPr>
                <p:cNvSpPr/>
                <p:nvPr/>
              </p:nvSpPr>
              <p:spPr>
                <a:xfrm>
                  <a:off x="2845862" y="3078368"/>
                  <a:ext cx="1158788" cy="20911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fr-FR" sz="500" i="1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TP 4 MODÉLISATION</a:t>
                  </a:r>
                  <a:endParaRPr lang="fr-RE" sz="9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DE0B6DB2-D831-E366-A0AF-37081011615B}"/>
                    </a:ext>
                  </a:extLst>
                </p:cNvPr>
                <p:cNvSpPr/>
                <p:nvPr/>
              </p:nvSpPr>
              <p:spPr>
                <a:xfrm>
                  <a:off x="4093181" y="3044154"/>
                  <a:ext cx="1206479" cy="27665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fr-FR" sz="500" i="1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TP 6 ANALYSE</a:t>
                  </a:r>
                  <a:endParaRPr lang="fr-RE" sz="9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5868A523-020D-7DAF-FEA4-CE54DA06DBEC}"/>
                    </a:ext>
                  </a:extLst>
                </p:cNvPr>
                <p:cNvSpPr/>
                <p:nvPr/>
              </p:nvSpPr>
              <p:spPr>
                <a:xfrm>
                  <a:off x="2814362" y="2096782"/>
                  <a:ext cx="1213968" cy="4265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buNone/>
                  </a:pPr>
                  <a:r>
                    <a:rPr lang="fr-FR" sz="500" i="1" kern="100" dirty="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Analyses règlementaires : structure, confort, accessibilité</a:t>
                  </a:r>
                  <a:endParaRPr lang="fr-RE" sz="9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buNone/>
                  </a:pPr>
                  <a:r>
                    <a:rPr lang="fr-FR" sz="500" i="1" kern="100" dirty="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Application sur l’internat</a:t>
                  </a:r>
                  <a:endParaRPr lang="fr-RE" sz="9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r>
                    <a:rPr lang="fr-FR" sz="500" i="1" kern="100" dirty="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Synthèse</a:t>
                  </a:r>
                  <a:endParaRPr lang="fr-RE" sz="9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2D96A77D-4C94-D0DF-336C-4F1A45EACB14}"/>
                    </a:ext>
                  </a:extLst>
                </p:cNvPr>
                <p:cNvSpPr/>
                <p:nvPr/>
              </p:nvSpPr>
              <p:spPr>
                <a:xfrm>
                  <a:off x="4089769" y="2096897"/>
                  <a:ext cx="1213968" cy="4265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buNone/>
                  </a:pPr>
                  <a:r>
                    <a:rPr lang="fr-FR" sz="500" i="1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Bilan général</a:t>
                  </a:r>
                  <a:endParaRPr lang="fr-RE" sz="9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buNone/>
                  </a:pPr>
                  <a:r>
                    <a:rPr lang="fr-FR" sz="500" i="1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Structuration connaissances</a:t>
                  </a:r>
                  <a:endParaRPr lang="fr-RE" sz="9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r>
                    <a:rPr lang="fr-FR" sz="500" i="1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Synthèse</a:t>
                  </a:r>
                  <a:endParaRPr lang="fr-RE" sz="9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9A59D22B-6563-23E6-2E1D-0ECF2BB6209B}"/>
                    </a:ext>
                  </a:extLst>
                </p:cNvPr>
                <p:cNvSpPr/>
                <p:nvPr/>
              </p:nvSpPr>
              <p:spPr>
                <a:xfrm>
                  <a:off x="1562600" y="2674292"/>
                  <a:ext cx="1213968" cy="4265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buNone/>
                  </a:pPr>
                  <a:r>
                    <a:rPr lang="fr-FR" sz="500" i="1" kern="100" dirty="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Descente des charges</a:t>
                  </a:r>
                  <a:endParaRPr lang="fr-RE" sz="9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buNone/>
                  </a:pPr>
                  <a:r>
                    <a:rPr lang="fr-FR" sz="500" i="1" kern="100" dirty="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Ossatures et fondations</a:t>
                  </a:r>
                  <a:endParaRPr lang="fr-RE" sz="9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r>
                    <a:rPr lang="fr-FR" sz="500" i="1" kern="100" dirty="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Choix des liaisons</a:t>
                  </a:r>
                  <a:br>
                    <a:rPr lang="fr-FR" sz="500" i="1" kern="100" dirty="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</a:br>
                  <a:r>
                    <a:rPr lang="fr-FR" sz="500" i="1" kern="100" dirty="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Simulation sur RDM 7</a:t>
                  </a:r>
                  <a:endParaRPr lang="fr-RE" sz="9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9F8BC1EB-4E9B-1A87-128B-9B23C40D8AB1}"/>
                    </a:ext>
                  </a:extLst>
                </p:cNvPr>
                <p:cNvSpPr/>
                <p:nvPr/>
              </p:nvSpPr>
              <p:spPr>
                <a:xfrm>
                  <a:off x="1570375" y="3249825"/>
                  <a:ext cx="1213968" cy="4265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buNone/>
                  </a:pPr>
                  <a:r>
                    <a:rPr lang="fr-FR" sz="500" i="1" kern="100" dirty="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Étude de sol</a:t>
                  </a:r>
                  <a:endParaRPr lang="fr-RE" sz="9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buNone/>
                  </a:pPr>
                  <a:r>
                    <a:rPr lang="fr-FR" sz="500" i="1" kern="100" dirty="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Essais et Propriétés mécaniques</a:t>
                  </a:r>
                  <a:endParaRPr lang="fr-RE" sz="9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r>
                    <a:rPr lang="fr-FR" sz="500" i="1" kern="100" dirty="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Découverte des pieux géothermiques</a:t>
                  </a:r>
                  <a:endParaRPr lang="fr-RE" sz="9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E4C29C18-B783-2654-3164-8D964F3FBF10}"/>
                    </a:ext>
                  </a:extLst>
                </p:cNvPr>
                <p:cNvSpPr/>
                <p:nvPr/>
              </p:nvSpPr>
              <p:spPr>
                <a:xfrm>
                  <a:off x="2814362" y="3249710"/>
                  <a:ext cx="1213968" cy="4265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fr-FR" sz="500" i="1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Modélisation du bâtiment sur Revit</a:t>
                  </a:r>
                  <a:br>
                    <a:rPr lang="fr-FR" sz="500" i="1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</a:br>
                  <a:r>
                    <a:rPr lang="fr-FR" sz="500" i="1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Simulation (OpenModelica), proposition </a:t>
                  </a:r>
                  <a:endParaRPr lang="fr-RE" sz="9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8FEB7DCD-864B-4F22-01F7-50C9759BC21B}"/>
                    </a:ext>
                  </a:extLst>
                </p:cNvPr>
                <p:cNvSpPr/>
                <p:nvPr/>
              </p:nvSpPr>
              <p:spPr>
                <a:xfrm>
                  <a:off x="2814362" y="2666042"/>
                  <a:ext cx="1213968" cy="4265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buNone/>
                  </a:pPr>
                  <a:r>
                    <a:rPr lang="fr-FR" sz="500" i="1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Étude thermique des parois</a:t>
                  </a:r>
                  <a:br>
                    <a:rPr lang="fr-FR" sz="500" i="1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</a:br>
                  <a:r>
                    <a:rPr lang="fr-FR" sz="500" i="1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Bilan thermique d’un bâtiment</a:t>
                  </a:r>
                  <a:endParaRPr lang="fr-RE" sz="9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r>
                    <a:rPr lang="fr-FR" sz="500" i="1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Conduction, convection, rayonnement</a:t>
                  </a:r>
                  <a:endParaRPr lang="fr-RE" sz="9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77606236-FC5B-CDA1-6FBB-2CEA64F3570C}"/>
                    </a:ext>
                  </a:extLst>
                </p:cNvPr>
                <p:cNvSpPr/>
                <p:nvPr/>
              </p:nvSpPr>
              <p:spPr>
                <a:xfrm>
                  <a:off x="4089661" y="2666042"/>
                  <a:ext cx="1213968" cy="4265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buNone/>
                  </a:pPr>
                  <a:r>
                    <a:rPr lang="fr-FR" sz="500" i="1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Puissances : thermique, électrique</a:t>
                  </a:r>
                  <a:endParaRPr lang="fr-RE" sz="9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buNone/>
                  </a:pPr>
                  <a:r>
                    <a:rPr lang="fr-FR" sz="500" i="1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Estimation</a:t>
                  </a:r>
                  <a:endParaRPr lang="fr-RE" sz="9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r>
                    <a:rPr lang="fr-FR" sz="500" i="1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Échange thermique entre fluide et sol</a:t>
                  </a:r>
                  <a:endParaRPr lang="fr-RE" sz="9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AAB684B2-94F0-D739-605E-5A72E8E76C5C}"/>
                    </a:ext>
                  </a:extLst>
                </p:cNvPr>
                <p:cNvSpPr/>
                <p:nvPr/>
              </p:nvSpPr>
              <p:spPr>
                <a:xfrm>
                  <a:off x="4089661" y="3249825"/>
                  <a:ext cx="1213968" cy="4265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fr-FR" sz="500" i="1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Tests et vérification par rapport à la variation de température dans la structure. Conclusion et restitution</a:t>
                  </a:r>
                  <a:endParaRPr lang="fr-RE" sz="9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83" name="Groupe 82">
              <a:extLst>
                <a:ext uri="{FF2B5EF4-FFF2-40B4-BE49-F238E27FC236}">
                  <a16:creationId xmlns:a16="http://schemas.microsoft.com/office/drawing/2014/main" id="{36E46024-87CB-1D01-AC5D-1F2813B1DCBD}"/>
                </a:ext>
              </a:extLst>
            </p:cNvPr>
            <p:cNvGrpSpPr/>
            <p:nvPr/>
          </p:nvGrpSpPr>
          <p:grpSpPr>
            <a:xfrm>
              <a:off x="945932" y="253869"/>
              <a:ext cx="6132785" cy="4635761"/>
              <a:chOff x="945932" y="253869"/>
              <a:chExt cx="6132785" cy="4635761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E5EE4CD-F71F-56F7-FB72-4BD9C533F068}"/>
                  </a:ext>
                </a:extLst>
              </p:cNvPr>
              <p:cNvSpPr/>
              <p:nvPr/>
            </p:nvSpPr>
            <p:spPr>
              <a:xfrm>
                <a:off x="955393" y="258888"/>
                <a:ext cx="4434855" cy="28455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buNone/>
                </a:pPr>
                <a:r>
                  <a:rPr lang="fr-FR" sz="700" kern="100" dirty="0">
                    <a:effectLst/>
                    <a:latin typeface="Microsoft Sans Serif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SYNOPTIQUE SÉQUENCE S3 : Comment assurer le confort du bâtiment ?</a:t>
                </a:r>
                <a:endParaRPr lang="fr-RE" sz="10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fr-FR" sz="700" kern="100" dirty="0">
                    <a:effectLst/>
                    <a:latin typeface="Microsoft Sans Serif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QUELLES SONT LES SOURCES D’ÉNERGIE RENOUVELABLE À MAYOTTE</a:t>
                </a:r>
                <a:endParaRPr lang="fr-RE" sz="10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D6467F7C-64EC-0B73-65E1-02EAC882FA3E}"/>
                  </a:ext>
                </a:extLst>
              </p:cNvPr>
              <p:cNvGrpSpPr/>
              <p:nvPr/>
            </p:nvGrpSpPr>
            <p:grpSpPr>
              <a:xfrm>
                <a:off x="945932" y="3762375"/>
                <a:ext cx="5833308" cy="1127255"/>
                <a:chOff x="-1" y="0"/>
                <a:chExt cx="9397016" cy="1711340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9A7EB9D6-9CA6-6770-676B-35989CF43194}"/>
                    </a:ext>
                  </a:extLst>
                </p:cNvPr>
                <p:cNvSpPr/>
                <p:nvPr/>
              </p:nvSpPr>
              <p:spPr>
                <a:xfrm>
                  <a:off x="20626" y="0"/>
                  <a:ext cx="830580" cy="215900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fr-FR" sz="500" b="1" kern="100">
                      <a:solidFill>
                        <a:srgbClr val="385623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ITEC</a:t>
                  </a:r>
                  <a:endParaRPr lang="fr-RE" sz="10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5654B4C-9130-C1D7-25AA-0B0D231B01E6}"/>
                    </a:ext>
                  </a:extLst>
                </p:cNvPr>
                <p:cNvSpPr/>
                <p:nvPr/>
              </p:nvSpPr>
              <p:spPr>
                <a:xfrm>
                  <a:off x="20626" y="254382"/>
                  <a:ext cx="830580" cy="287655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fr-FR" sz="500" b="1" kern="100">
                      <a:solidFill>
                        <a:srgbClr val="385623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EE</a:t>
                  </a:r>
                  <a:endParaRPr lang="fr-RE" sz="10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A42F20A-4F2D-DFDA-42BA-0037873A8ABC}"/>
                    </a:ext>
                  </a:extLst>
                </p:cNvPr>
                <p:cNvSpPr/>
                <p:nvPr/>
              </p:nvSpPr>
              <p:spPr>
                <a:xfrm>
                  <a:off x="13750" y="584391"/>
                  <a:ext cx="830580" cy="287655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fr-FR" sz="500" b="1" kern="100">
                      <a:solidFill>
                        <a:srgbClr val="385623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SIN</a:t>
                  </a:r>
                  <a:endParaRPr lang="fr-RE" sz="10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0750F3FF-64C2-8632-EEF5-6E18E335F81C}"/>
                    </a:ext>
                  </a:extLst>
                </p:cNvPr>
                <p:cNvSpPr/>
                <p:nvPr/>
              </p:nvSpPr>
              <p:spPr>
                <a:xfrm>
                  <a:off x="990027" y="0"/>
                  <a:ext cx="1976755" cy="215900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fr-FR" sz="400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Modélisation du système de rafraichissement</a:t>
                  </a:r>
                  <a:endParaRPr lang="fr-RE" sz="10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95E09B0-B830-C8A5-B79C-714D7967B901}"/>
                    </a:ext>
                  </a:extLst>
                </p:cNvPr>
                <p:cNvSpPr/>
                <p:nvPr/>
              </p:nvSpPr>
              <p:spPr>
                <a:xfrm>
                  <a:off x="990027" y="254382"/>
                  <a:ext cx="1976755" cy="287655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fr-FR" sz="400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Intégration d’un mini-circuit autonome par énergie renouvelable</a:t>
                  </a:r>
                  <a:endParaRPr lang="fr-RE" sz="10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65EAD6A-839B-F4F8-EBAC-BD24EA43981B}"/>
                    </a:ext>
                  </a:extLst>
                </p:cNvPr>
                <p:cNvSpPr/>
                <p:nvPr/>
              </p:nvSpPr>
              <p:spPr>
                <a:xfrm>
                  <a:off x="990027" y="584391"/>
                  <a:ext cx="1976755" cy="287655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fr-FR" sz="400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Réflexion sur l’intégration d’un capteur embarqué dans le système </a:t>
                  </a:r>
                  <a:endParaRPr lang="fr-RE" sz="10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B5E517E-610C-0DD6-AB57-97CFA4B363D7}"/>
                    </a:ext>
                  </a:extLst>
                </p:cNvPr>
                <p:cNvSpPr/>
                <p:nvPr/>
              </p:nvSpPr>
              <p:spPr>
                <a:xfrm>
                  <a:off x="3080084" y="6875"/>
                  <a:ext cx="1976755" cy="215900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fr-FR" sz="400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Réflexion sur optimisation de matière</a:t>
                  </a:r>
                  <a:endParaRPr lang="fr-RE" sz="10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21CF3428-AADE-D566-2C6F-4F808477205A}"/>
                    </a:ext>
                  </a:extLst>
                </p:cNvPr>
                <p:cNvSpPr/>
                <p:nvPr/>
              </p:nvSpPr>
              <p:spPr>
                <a:xfrm>
                  <a:off x="3080084" y="261257"/>
                  <a:ext cx="1976755" cy="287655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fr-FR" sz="400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Réflexion sur la durabilité du système</a:t>
                  </a:r>
                  <a:endParaRPr lang="fr-RE" sz="10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D59B3B00-2E0B-76F3-3D08-E08BAABB1354}"/>
                    </a:ext>
                  </a:extLst>
                </p:cNvPr>
                <p:cNvSpPr/>
                <p:nvPr/>
              </p:nvSpPr>
              <p:spPr>
                <a:xfrm>
                  <a:off x="3080084" y="591266"/>
                  <a:ext cx="1976755" cy="287655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fr-FR" sz="400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Codage et test du programme de lecture/affichage (Arduino, mini écran)</a:t>
                  </a:r>
                  <a:endParaRPr lang="fr-RE" sz="10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EA33F1AA-4A1D-DB43-CB9A-45610C567F16}"/>
                    </a:ext>
                  </a:extLst>
                </p:cNvPr>
                <p:cNvSpPr/>
                <p:nvPr/>
              </p:nvSpPr>
              <p:spPr>
                <a:xfrm>
                  <a:off x="5163266" y="6875"/>
                  <a:ext cx="1976755" cy="215900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fr-FR" sz="400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Simulation, tests, analyse </a:t>
                  </a:r>
                  <a:endParaRPr lang="fr-RE" sz="10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B0315822-BA91-E097-B73A-29229EEF9539}"/>
                    </a:ext>
                  </a:extLst>
                </p:cNvPr>
                <p:cNvSpPr/>
                <p:nvPr/>
              </p:nvSpPr>
              <p:spPr>
                <a:xfrm>
                  <a:off x="5163266" y="261257"/>
                  <a:ext cx="1976755" cy="287655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fr-FR" sz="400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Vérification des besoins énergétiques, Tests</a:t>
                  </a:r>
                  <a:endParaRPr lang="fr-RE" sz="10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5B11BE8-6529-0E37-7E58-3AF1E6AC304E}"/>
                    </a:ext>
                  </a:extLst>
                </p:cNvPr>
                <p:cNvSpPr/>
                <p:nvPr/>
              </p:nvSpPr>
              <p:spPr>
                <a:xfrm>
                  <a:off x="5163266" y="591266"/>
                  <a:ext cx="1976755" cy="287655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fr-FR" sz="400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Transmission de l’information (filaire ou pas) et Tests</a:t>
                  </a:r>
                  <a:endParaRPr lang="fr-RE" sz="10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32" name="Groupe 31">
                  <a:extLst>
                    <a:ext uri="{FF2B5EF4-FFF2-40B4-BE49-F238E27FC236}">
                      <a16:creationId xmlns:a16="http://schemas.microsoft.com/office/drawing/2014/main" id="{5B765625-D7EF-E78C-E0C9-64CEFFD1F286}"/>
                    </a:ext>
                  </a:extLst>
                </p:cNvPr>
                <p:cNvGrpSpPr/>
                <p:nvPr/>
              </p:nvGrpSpPr>
              <p:grpSpPr>
                <a:xfrm>
                  <a:off x="13750" y="921275"/>
                  <a:ext cx="7143115" cy="500380"/>
                  <a:chOff x="0" y="0"/>
                  <a:chExt cx="7143115" cy="500380"/>
                </a:xfrm>
              </p:grpSpPr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9C11F186-B4CB-2FBC-BB50-DFB5D0C9C41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143115" cy="50038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fr-FR" sz="1000" kern="100">
                        <a:effectLst/>
                        <a:latin typeface="Microsoft Sans Serif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fr-RE" sz="1000" kern="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74FA3EA2-9803-E201-50F7-AD845B3F8BE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2828" y="86575"/>
                    <a:ext cx="427355" cy="32321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buNone/>
                    </a:pPr>
                    <a:r>
                      <a:rPr lang="fr-FR" sz="400" b="1" i="1" kern="100" dirty="0">
                        <a:solidFill>
                          <a:srgbClr val="385623"/>
                        </a:solidFill>
                        <a:effectLst/>
                        <a:latin typeface="Microsoft Sans Serif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ETLV</a:t>
                    </a:r>
                    <a:endParaRPr lang="fr-RE" sz="1000" kern="1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r>
                      <a:rPr lang="fr-FR" sz="400" b="1" i="1" kern="100" dirty="0">
                        <a:solidFill>
                          <a:srgbClr val="385623"/>
                        </a:solidFill>
                        <a:effectLst/>
                        <a:latin typeface="Microsoft Sans Serif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1H</a:t>
                    </a:r>
                    <a:endParaRPr lang="fr-RE" sz="1000" kern="1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6CC140D4-D112-7A81-61BA-19D6A81E2372}"/>
                      </a:ext>
                    </a:extLst>
                  </p:cNvPr>
                  <p:cNvSpPr/>
                  <p:nvPr/>
                </p:nvSpPr>
                <p:spPr>
                  <a:xfrm>
                    <a:off x="983152" y="34376"/>
                    <a:ext cx="1976120" cy="42735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just"/>
                    <a:r>
                      <a:rPr lang="fr-FR" sz="400" i="1" kern="1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Comprendre la notion de confort thermique, découvrir des solutions bioclimatiques et énergétiques passives</a:t>
                    </a:r>
                    <a:endParaRPr lang="fr-RE" sz="900" kern="1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1550810E-8468-52E7-7B7C-796DA9843B00}"/>
                      </a:ext>
                    </a:extLst>
                  </p:cNvPr>
                  <p:cNvSpPr/>
                  <p:nvPr/>
                </p:nvSpPr>
                <p:spPr>
                  <a:xfrm>
                    <a:off x="3066334" y="34376"/>
                    <a:ext cx="1975485" cy="4284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just">
                      <a:buNone/>
                    </a:pPr>
                    <a:r>
                      <a:rPr lang="fr-FR" sz="400" i="1" kern="1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Comprendre le fonctionnement de la PAC</a:t>
                    </a:r>
                    <a:endParaRPr lang="fr-RE" sz="900" kern="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just"/>
                    <a:r>
                      <a:rPr lang="fr-FR" sz="400" i="1" kern="1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Comment rafraichir le bâtiment avec l’énergie du sol</a:t>
                    </a:r>
                    <a:endParaRPr lang="fr-RE" sz="900" kern="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CF7FFCC3-E3C9-ED76-5B1F-EB50AB473FF1}"/>
                      </a:ext>
                    </a:extLst>
                  </p:cNvPr>
                  <p:cNvSpPr/>
                  <p:nvPr/>
                </p:nvSpPr>
                <p:spPr>
                  <a:xfrm>
                    <a:off x="5135766" y="34376"/>
                    <a:ext cx="1976120" cy="42735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just"/>
                    <a:r>
                      <a:rPr lang="fr-FR" sz="400" i="1" kern="1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Discussion guidée entre deux groupes sur les choix établis par chacun en s’appuyant sur des cartes mentales</a:t>
                    </a:r>
                    <a:endParaRPr lang="fr-RE" sz="900" kern="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4BDC0B5D-EFB0-3470-A5B9-7D7CD66E0972}"/>
                    </a:ext>
                  </a:extLst>
                </p:cNvPr>
                <p:cNvSpPr/>
                <p:nvPr/>
              </p:nvSpPr>
              <p:spPr>
                <a:xfrm>
                  <a:off x="7212072" y="893775"/>
                  <a:ext cx="2150110" cy="51054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fr-FR" sz="700" i="1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Évaluation orale individuelle</a:t>
                  </a:r>
                  <a:endParaRPr lang="fr-RE" sz="10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D05123E4-72FB-8589-7520-424627971C28}"/>
                    </a:ext>
                  </a:extLst>
                </p:cNvPr>
                <p:cNvSpPr/>
                <p:nvPr/>
              </p:nvSpPr>
              <p:spPr>
                <a:xfrm>
                  <a:off x="-1" y="1464325"/>
                  <a:ext cx="9397016" cy="247015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fr-FR" sz="700" kern="100"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ÉVALUATION FORMATIVE</a:t>
                  </a:r>
                  <a:endParaRPr lang="fr-RE" sz="10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B7CDD830-0B73-813E-8106-D88B680103D3}"/>
                  </a:ext>
                </a:extLst>
              </p:cNvPr>
              <p:cNvGrpSpPr/>
              <p:nvPr/>
            </p:nvGrpSpPr>
            <p:grpSpPr>
              <a:xfrm>
                <a:off x="5351808" y="253869"/>
                <a:ext cx="1726909" cy="4634716"/>
                <a:chOff x="0" y="0"/>
                <a:chExt cx="2781617" cy="7036118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92E2405D-2BF8-73DC-6667-7CF302FF96B0}"/>
                    </a:ext>
                  </a:extLst>
                </p:cNvPr>
                <p:cNvSpPr/>
                <p:nvPr/>
              </p:nvSpPr>
              <p:spPr>
                <a:xfrm>
                  <a:off x="165100" y="0"/>
                  <a:ext cx="2095409" cy="431993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buNone/>
                  </a:pPr>
                  <a:r>
                    <a:rPr lang="fr-FR" sz="700" kern="100"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ÉVALUATION</a:t>
                  </a:r>
                  <a:endParaRPr lang="fr-RE" sz="10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fr-FR" sz="700" kern="100"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SOMMATIVE</a:t>
                  </a:r>
                  <a:endParaRPr lang="fr-RE" sz="10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C89F3A0-1943-0E6A-75B3-D0917E41061A}"/>
                    </a:ext>
                  </a:extLst>
                </p:cNvPr>
                <p:cNvSpPr/>
                <p:nvPr/>
              </p:nvSpPr>
              <p:spPr>
                <a:xfrm>
                  <a:off x="165100" y="701040"/>
                  <a:ext cx="2095409" cy="444493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fr-FR" sz="700" kern="100"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REMÉDIATION</a:t>
                  </a:r>
                  <a:endParaRPr lang="fr-RE" sz="10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431308E-8CC6-8723-8320-52912A0569E0}"/>
                    </a:ext>
                  </a:extLst>
                </p:cNvPr>
                <p:cNvSpPr/>
                <p:nvPr/>
              </p:nvSpPr>
              <p:spPr>
                <a:xfrm rot="16200000">
                  <a:off x="-962343" y="3292158"/>
                  <a:ext cx="7019925" cy="467995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fr-FR" sz="700" kern="100"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ACQUISITION DES COMPÉTENCES ET SAVOIRS FAIRE</a:t>
                  </a:r>
                  <a:endParaRPr lang="fr-RE" sz="10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7CB631F-4518-6A4A-D8AC-F38B5AE0AE4E}"/>
                    </a:ext>
                  </a:extLst>
                </p:cNvPr>
                <p:cNvSpPr/>
                <p:nvPr/>
              </p:nvSpPr>
              <p:spPr>
                <a:xfrm>
                  <a:off x="172720" y="1158240"/>
                  <a:ext cx="2088424" cy="13012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ct val="115000"/>
                    </a:lnSpc>
                    <a:buNone/>
                  </a:pPr>
                  <a:r>
                    <a:rPr lang="fr-FR" sz="500" kern="100" dirty="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Fiche de synthèse par groupe :</a:t>
                  </a:r>
                  <a:endParaRPr lang="fr-RE" sz="9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15000"/>
                    </a:lnSpc>
                    <a:buNone/>
                  </a:pPr>
                  <a:r>
                    <a:rPr lang="fr-FR" sz="500" kern="100" dirty="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fr-RE" sz="9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15000"/>
                    </a:lnSpc>
                    <a:buNone/>
                  </a:pPr>
                  <a:r>
                    <a:rPr lang="fr-FR" sz="500" kern="100" dirty="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Identification des ressources locales disponibles : matériaux, énergie</a:t>
                  </a:r>
                  <a:endParaRPr lang="fr-RE" sz="9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15000"/>
                    </a:lnSpc>
                    <a:buNone/>
                  </a:pPr>
                  <a:r>
                    <a:rPr lang="fr-FR" sz="500" kern="100" dirty="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Justification des choix technologiques</a:t>
                  </a:r>
                  <a:endParaRPr lang="fr-RE" sz="9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15000"/>
                    </a:lnSpc>
                  </a:pPr>
                  <a:r>
                    <a:rPr lang="fr-FR" sz="500" kern="100" dirty="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Résultats des tests, choix d’amélioration</a:t>
                  </a:r>
                  <a:endParaRPr lang="fr-RE" sz="9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7278606-7CD5-3192-77F7-46BB14D239FA}"/>
                    </a:ext>
                  </a:extLst>
                </p:cNvPr>
                <p:cNvSpPr/>
                <p:nvPr/>
              </p:nvSpPr>
              <p:spPr>
                <a:xfrm>
                  <a:off x="165100" y="2948940"/>
                  <a:ext cx="2088424" cy="20429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ct val="115000"/>
                    </a:lnSpc>
                    <a:buNone/>
                  </a:pPr>
                  <a:r>
                    <a:rPr lang="fr-FR" sz="600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Soutenance orale individuelle :</a:t>
                  </a:r>
                  <a:endParaRPr lang="fr-RE" sz="10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15000"/>
                    </a:lnSpc>
                    <a:buNone/>
                  </a:pPr>
                  <a:r>
                    <a:rPr lang="fr-FR" sz="600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fr-RE" sz="10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15000"/>
                    </a:lnSpc>
                    <a:buNone/>
                  </a:pPr>
                  <a:r>
                    <a:rPr lang="fr-FR" sz="600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Présentation avec hypothèses et solutions techniques retenues</a:t>
                  </a:r>
                  <a:endParaRPr lang="fr-RE" sz="10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15000"/>
                    </a:lnSpc>
                    <a:buNone/>
                  </a:pPr>
                  <a:r>
                    <a:rPr lang="fr-FR" sz="600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fr-RE" sz="10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15000"/>
                    </a:lnSpc>
                    <a:buNone/>
                  </a:pPr>
                  <a:r>
                    <a:rPr lang="fr-FR" sz="600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Résultats des tests et des essais</a:t>
                  </a:r>
                  <a:endParaRPr lang="fr-RE" sz="10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15000"/>
                    </a:lnSpc>
                    <a:buNone/>
                  </a:pPr>
                  <a:r>
                    <a:rPr lang="fr-FR" sz="600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fr-RE" sz="10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15000"/>
                    </a:lnSpc>
                    <a:buNone/>
                  </a:pPr>
                  <a:r>
                    <a:rPr lang="fr-FR" sz="600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Débat guidé avec toute la classe</a:t>
                  </a:r>
                  <a:endParaRPr lang="fr-RE" sz="10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15000"/>
                    </a:lnSpc>
                    <a:buNone/>
                  </a:pPr>
                  <a:r>
                    <a:rPr lang="fr-FR" sz="600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fr-RE" sz="10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15000"/>
                    </a:lnSpc>
                  </a:pPr>
                  <a:r>
                    <a:rPr lang="fr-FR" sz="600" kern="10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Argumentation</a:t>
                  </a:r>
                  <a:endParaRPr lang="fr-RE" sz="10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Flèche vers la droite 15">
                  <a:extLst>
                    <a:ext uri="{FF2B5EF4-FFF2-40B4-BE49-F238E27FC236}">
                      <a16:creationId xmlns:a16="http://schemas.microsoft.com/office/drawing/2014/main" id="{02DF28F8-0C9C-9CDA-7E8E-B96E9EFAF97C}"/>
                    </a:ext>
                  </a:extLst>
                </p:cNvPr>
                <p:cNvSpPr/>
                <p:nvPr/>
              </p:nvSpPr>
              <p:spPr>
                <a:xfrm>
                  <a:off x="0" y="134620"/>
                  <a:ext cx="279400" cy="192405"/>
                </a:xfrm>
                <a:prstGeom prst="rightArrow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 sz="1200"/>
                </a:p>
              </p:txBody>
            </p:sp>
            <p:sp>
              <p:nvSpPr>
                <p:cNvPr id="17" name="Flèche vers la droite 16">
                  <a:extLst>
                    <a:ext uri="{FF2B5EF4-FFF2-40B4-BE49-F238E27FC236}">
                      <a16:creationId xmlns:a16="http://schemas.microsoft.com/office/drawing/2014/main" id="{15B77672-B120-AC11-06D7-F5E179DEBE95}"/>
                    </a:ext>
                  </a:extLst>
                </p:cNvPr>
                <p:cNvSpPr/>
                <p:nvPr/>
              </p:nvSpPr>
              <p:spPr>
                <a:xfrm>
                  <a:off x="2133600" y="134620"/>
                  <a:ext cx="279400" cy="192405"/>
                </a:xfrm>
                <a:prstGeom prst="rightArrow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 sz="1200"/>
                </a:p>
              </p:txBody>
            </p:sp>
            <p:sp>
              <p:nvSpPr>
                <p:cNvPr id="18" name="Flèche vers la droite 17">
                  <a:extLst>
                    <a:ext uri="{FF2B5EF4-FFF2-40B4-BE49-F238E27FC236}">
                      <a16:creationId xmlns:a16="http://schemas.microsoft.com/office/drawing/2014/main" id="{62D3E9A0-4FCD-2C82-77D6-066EF47AD98B}"/>
                    </a:ext>
                  </a:extLst>
                </p:cNvPr>
                <p:cNvSpPr/>
                <p:nvPr/>
              </p:nvSpPr>
              <p:spPr>
                <a:xfrm>
                  <a:off x="2133600" y="812800"/>
                  <a:ext cx="279400" cy="192405"/>
                </a:xfrm>
                <a:prstGeom prst="rightArrow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 sz="1200"/>
                </a:p>
              </p:txBody>
            </p:sp>
            <p:sp>
              <p:nvSpPr>
                <p:cNvPr id="19" name="Flèche vers la droite 18">
                  <a:extLst>
                    <a:ext uri="{FF2B5EF4-FFF2-40B4-BE49-F238E27FC236}">
                      <a16:creationId xmlns:a16="http://schemas.microsoft.com/office/drawing/2014/main" id="{C71C9239-ABAE-6B28-0E7A-924BBC9D3CB3}"/>
                    </a:ext>
                  </a:extLst>
                </p:cNvPr>
                <p:cNvSpPr/>
                <p:nvPr/>
              </p:nvSpPr>
              <p:spPr>
                <a:xfrm rot="5400000">
                  <a:off x="1085850" y="450850"/>
                  <a:ext cx="359410" cy="215900"/>
                </a:xfrm>
                <a:prstGeom prst="rightArrow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 sz="12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429233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31458-3CEF-F2EA-D125-640419F58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62">
            <a:extLst>
              <a:ext uri="{FF2B5EF4-FFF2-40B4-BE49-F238E27FC236}">
                <a16:creationId xmlns:a16="http://schemas.microsoft.com/office/drawing/2014/main" id="{A3715093-593B-4320-4C8A-1B56B334E788}"/>
              </a:ext>
            </a:extLst>
          </p:cNvPr>
          <p:cNvSpPr txBox="1">
            <a:spLocks/>
          </p:cNvSpPr>
          <p:nvPr/>
        </p:nvSpPr>
        <p:spPr>
          <a:xfrm>
            <a:off x="7325586" y="2074678"/>
            <a:ext cx="1665514" cy="81788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40000"/>
                <a:lumOff val="60000"/>
              </a:schemeClr>
            </a:solidFill>
            <a:prstDash val="solid"/>
          </a:ln>
        </p:spPr>
        <p:txBody>
          <a:bodyPr wrap="square" lIns="0" tIns="0" rIns="0" bIns="0" rtlCol="0">
            <a:noAutofit/>
          </a:bodyPr>
          <a:lstStyle/>
          <a:p>
            <a:pPr marL="93980" algn="just">
              <a:spcBef>
                <a:spcPts val="545"/>
              </a:spcBef>
              <a:buNone/>
            </a:pPr>
            <a:r>
              <a:rPr lang="fr-RE" sz="1000" kern="100" dirty="0">
                <a:effectLst/>
                <a:latin typeface="Microsoft Sans Serif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Reprise</a:t>
            </a:r>
            <a:r>
              <a:rPr lang="fr-RE" sz="1000" kern="100" spc="-15" dirty="0">
                <a:effectLst/>
                <a:latin typeface="Microsoft Sans Serif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RE" sz="1000" kern="100" spc="-10" dirty="0">
                <a:effectLst/>
                <a:latin typeface="Microsoft Sans Serif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descente des charges</a:t>
            </a:r>
            <a:r>
              <a:rPr lang="fr-RE" sz="1000" kern="100" dirty="0">
                <a:effectLst/>
                <a:latin typeface="Microsoft Sans Serif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 la mécanique des sols</a:t>
            </a:r>
            <a:endParaRPr lang="fr-R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3980" algn="just">
              <a:spcBef>
                <a:spcPts val="545"/>
              </a:spcBef>
            </a:pPr>
            <a:r>
              <a:rPr lang="fr-RE" sz="1000" kern="100" dirty="0">
                <a:effectLst/>
                <a:latin typeface="Microsoft Sans Serif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Reprise du logigramme de calcul</a:t>
            </a:r>
            <a:endParaRPr lang="fr-R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A11FE03D-2F17-2063-5DE2-B089209C2C5F}"/>
              </a:ext>
            </a:extLst>
          </p:cNvPr>
          <p:cNvGrpSpPr/>
          <p:nvPr/>
        </p:nvGrpSpPr>
        <p:grpSpPr>
          <a:xfrm>
            <a:off x="247244" y="1574804"/>
            <a:ext cx="2151817" cy="1720846"/>
            <a:chOff x="649063" y="1159513"/>
            <a:chExt cx="2151817" cy="1720846"/>
          </a:xfrm>
        </p:grpSpPr>
        <p:sp>
          <p:nvSpPr>
            <p:cNvPr id="9" name="Graphic 430">
              <a:extLst>
                <a:ext uri="{FF2B5EF4-FFF2-40B4-BE49-F238E27FC236}">
                  <a16:creationId xmlns:a16="http://schemas.microsoft.com/office/drawing/2014/main" id="{1B516BFE-7F72-61C6-C6F1-DD6D9C3C1D46}"/>
                </a:ext>
              </a:extLst>
            </p:cNvPr>
            <p:cNvSpPr/>
            <p:nvPr/>
          </p:nvSpPr>
          <p:spPr>
            <a:xfrm>
              <a:off x="649063" y="1159513"/>
              <a:ext cx="2151817" cy="475554"/>
            </a:xfrm>
            <a:custGeom>
              <a:avLst/>
              <a:gdLst/>
              <a:ahLst/>
              <a:cxnLst/>
              <a:rect l="l" t="t" r="r" b="b"/>
              <a:pathLst>
                <a:path w="2044700" h="767715">
                  <a:moveTo>
                    <a:pt x="2044700" y="767410"/>
                  </a:moveTo>
                  <a:lnTo>
                    <a:pt x="2044700" y="0"/>
                  </a:lnTo>
                  <a:lnTo>
                    <a:pt x="0" y="0"/>
                  </a:lnTo>
                  <a:lnTo>
                    <a:pt x="0" y="767410"/>
                  </a:lnTo>
                  <a:lnTo>
                    <a:pt x="2044700" y="76741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40000"/>
                  <a:lumOff val="60000"/>
                </a:schemeClr>
              </a:solidFill>
              <a:prstDash val="solid"/>
            </a:ln>
          </p:spPr>
          <p:txBody>
            <a:bodyPr wrap="square" lIns="0" tIns="0" rIns="0" bIns="0" rtlCol="0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000" kern="100">
                  <a:effectLst/>
                  <a:latin typeface="Microsoft Sans Serif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TD2 : Descente des charges</a:t>
              </a:r>
              <a:endParaRPr lang="fr-R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Graphic 442">
              <a:extLst>
                <a:ext uri="{FF2B5EF4-FFF2-40B4-BE49-F238E27FC236}">
                  <a16:creationId xmlns:a16="http://schemas.microsoft.com/office/drawing/2014/main" id="{12F6DD8B-B597-CC79-3405-49E3C74E9574}"/>
                </a:ext>
              </a:extLst>
            </p:cNvPr>
            <p:cNvSpPr/>
            <p:nvPr/>
          </p:nvSpPr>
          <p:spPr>
            <a:xfrm>
              <a:off x="656049" y="1631314"/>
              <a:ext cx="2142000" cy="1249045"/>
            </a:xfrm>
            <a:custGeom>
              <a:avLst/>
              <a:gdLst/>
              <a:ahLst/>
              <a:cxnLst/>
              <a:rect l="l" t="t" r="r" b="b"/>
              <a:pathLst>
                <a:path w="2041525" h="1166495">
                  <a:moveTo>
                    <a:pt x="2041398" y="1166152"/>
                  </a:moveTo>
                  <a:lnTo>
                    <a:pt x="2041398" y="0"/>
                  </a:lnTo>
                  <a:lnTo>
                    <a:pt x="0" y="0"/>
                  </a:lnTo>
                  <a:lnTo>
                    <a:pt x="0" y="1166152"/>
                  </a:lnTo>
                  <a:lnTo>
                    <a:pt x="2041398" y="1166152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3">
                  <a:lumMod val="40000"/>
                  <a:lumOff val="60000"/>
                </a:schemeClr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100965">
                <a:lnSpc>
                  <a:spcPts val="118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fr-FR" sz="1000" dirty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Repérage de la surface d’influence sur un plan pour chaque poteau</a:t>
              </a:r>
              <a:endParaRPr lang="fr-RE" sz="1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L="100965">
                <a:spcAft>
                  <a:spcPts val="600"/>
                </a:spcAft>
                <a:buNone/>
              </a:pPr>
              <a:r>
                <a:rPr lang="fr-FR" sz="1000" dirty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Définition des charges totales</a:t>
              </a:r>
              <a:endParaRPr lang="fr-RE" sz="1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L="100965">
                <a:spcAft>
                  <a:spcPts val="600"/>
                </a:spcAft>
                <a:buNone/>
              </a:pPr>
              <a:r>
                <a:rPr lang="fr-FR" sz="1000" dirty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Descente jusqu’à la fondation</a:t>
              </a:r>
              <a:endParaRPr lang="fr-RE" sz="1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L="100965">
                <a:spcAft>
                  <a:spcPts val="600"/>
                </a:spcAft>
                <a:buNone/>
              </a:pPr>
              <a:r>
                <a:rPr lang="fr-FR" sz="1000" dirty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Définition des charges en tête de pieu</a:t>
              </a:r>
              <a:endParaRPr lang="fr-RE" sz="1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algn="ctr"/>
              <a:r>
                <a:rPr lang="fr-RE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479FD18B-4394-0CAD-A383-C4EC28417A95}"/>
              </a:ext>
            </a:extLst>
          </p:cNvPr>
          <p:cNvGrpSpPr/>
          <p:nvPr/>
        </p:nvGrpSpPr>
        <p:grpSpPr>
          <a:xfrm>
            <a:off x="2688997" y="1590268"/>
            <a:ext cx="2041525" cy="1689919"/>
            <a:chOff x="2832685" y="1574804"/>
            <a:chExt cx="2041525" cy="1689919"/>
          </a:xfrm>
        </p:grpSpPr>
        <p:sp>
          <p:nvSpPr>
            <p:cNvPr id="2" name="Textbox 400">
              <a:extLst>
                <a:ext uri="{FF2B5EF4-FFF2-40B4-BE49-F238E27FC236}">
                  <a16:creationId xmlns:a16="http://schemas.microsoft.com/office/drawing/2014/main" id="{FA7490B2-E379-8294-07F5-521A6B2E02CD}"/>
                </a:ext>
              </a:extLst>
            </p:cNvPr>
            <p:cNvSpPr txBox="1">
              <a:spLocks/>
            </p:cNvSpPr>
            <p:nvPr/>
          </p:nvSpPr>
          <p:spPr>
            <a:xfrm>
              <a:off x="2832685" y="1574804"/>
              <a:ext cx="2041525" cy="468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476885" marR="83820" indent="-320040">
                <a:lnSpc>
                  <a:spcPct val="108000"/>
                </a:lnSpc>
                <a:spcBef>
                  <a:spcPts val="745"/>
                </a:spcBef>
              </a:pPr>
              <a:r>
                <a:rPr lang="fr-FR" sz="1100" dirty="0">
                  <a:solidFill>
                    <a:srgbClr val="000000"/>
                  </a:solidFill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TP 2 : Étude de sol</a:t>
              </a:r>
              <a:endParaRPr lang="fr-RE" sz="1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</p:txBody>
        </p:sp>
        <p:sp>
          <p:nvSpPr>
            <p:cNvPr id="11" name="Textbox 399">
              <a:extLst>
                <a:ext uri="{FF2B5EF4-FFF2-40B4-BE49-F238E27FC236}">
                  <a16:creationId xmlns:a16="http://schemas.microsoft.com/office/drawing/2014/main" id="{FCCAE7E5-1B1B-93FE-1626-1B803CAA56B0}"/>
                </a:ext>
              </a:extLst>
            </p:cNvPr>
            <p:cNvSpPr txBox="1">
              <a:spLocks/>
            </p:cNvSpPr>
            <p:nvPr/>
          </p:nvSpPr>
          <p:spPr>
            <a:xfrm>
              <a:off x="2843207" y="2059214"/>
              <a:ext cx="2016000" cy="120550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3">
                  <a:lumMod val="40000"/>
                  <a:lumOff val="60000"/>
                </a:schemeClr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100965">
                <a:lnSpc>
                  <a:spcPts val="118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fr-FR" sz="1000" dirty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Reconnaissance des sols</a:t>
              </a:r>
              <a:endParaRPr lang="fr-RE" sz="1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L="100965">
                <a:lnSpc>
                  <a:spcPts val="118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fr-FR" sz="1000" dirty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Comprendre le rôle du sol dans le choix des fondations</a:t>
              </a:r>
              <a:endParaRPr lang="fr-RE" sz="1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L="100965">
                <a:lnSpc>
                  <a:spcPts val="118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fr-FR" sz="1000" dirty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Présentation et lecture d’un rapport géotechnique simple</a:t>
              </a:r>
              <a:endParaRPr lang="fr-RE" sz="1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R="85725">
                <a:lnSpc>
                  <a:spcPct val="108000"/>
                </a:lnSpc>
                <a:spcBef>
                  <a:spcPts val="370"/>
                </a:spcBef>
                <a:tabLst>
                  <a:tab pos="823595" algn="l"/>
                  <a:tab pos="1193165" algn="l"/>
                  <a:tab pos="1374775" algn="l"/>
                </a:tabLst>
              </a:pPr>
              <a:r>
                <a:rPr lang="fr-FR" sz="1000" kern="100" dirty="0">
                  <a:effectLst/>
                  <a:latin typeface="Microsoft Sans Serif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R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6786E80-13AF-A740-426B-C58621F2CAD0}"/>
              </a:ext>
            </a:extLst>
          </p:cNvPr>
          <p:cNvSpPr/>
          <p:nvPr/>
        </p:nvSpPr>
        <p:spPr>
          <a:xfrm>
            <a:off x="3771900" y="1841950"/>
            <a:ext cx="8001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kern="10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S16.4</a:t>
            </a:r>
            <a:endParaRPr lang="fr-RE" sz="1200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8B22E949-BFDF-D33C-509D-F1D96E6E880A}"/>
              </a:ext>
            </a:extLst>
          </p:cNvPr>
          <p:cNvGrpSpPr/>
          <p:nvPr/>
        </p:nvGrpSpPr>
        <p:grpSpPr>
          <a:xfrm>
            <a:off x="5022806" y="1759587"/>
            <a:ext cx="2045789" cy="1351280"/>
            <a:chOff x="5173027" y="1839730"/>
            <a:chExt cx="2045789" cy="1351280"/>
          </a:xfrm>
        </p:grpSpPr>
        <p:sp>
          <p:nvSpPr>
            <p:cNvPr id="13" name="Graphic 430">
              <a:extLst>
                <a:ext uri="{FF2B5EF4-FFF2-40B4-BE49-F238E27FC236}">
                  <a16:creationId xmlns:a16="http://schemas.microsoft.com/office/drawing/2014/main" id="{F708CE6B-4DF7-0E24-C230-1C3894403F7A}"/>
                </a:ext>
              </a:extLst>
            </p:cNvPr>
            <p:cNvSpPr/>
            <p:nvPr/>
          </p:nvSpPr>
          <p:spPr>
            <a:xfrm>
              <a:off x="5174116" y="1839730"/>
              <a:ext cx="2044700" cy="452120"/>
            </a:xfrm>
            <a:custGeom>
              <a:avLst/>
              <a:gdLst/>
              <a:ahLst/>
              <a:cxnLst/>
              <a:rect l="l" t="t" r="r" b="b"/>
              <a:pathLst>
                <a:path w="2044700" h="767715">
                  <a:moveTo>
                    <a:pt x="2044700" y="767410"/>
                  </a:moveTo>
                  <a:lnTo>
                    <a:pt x="2044700" y="0"/>
                  </a:lnTo>
                  <a:lnTo>
                    <a:pt x="0" y="0"/>
                  </a:lnTo>
                  <a:lnTo>
                    <a:pt x="0" y="767410"/>
                  </a:lnTo>
                  <a:lnTo>
                    <a:pt x="2044700" y="76741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40000"/>
                  <a:lumOff val="60000"/>
                </a:schemeClr>
              </a:solidFill>
              <a:prstDash val="solid"/>
            </a:ln>
          </p:spPr>
          <p:txBody>
            <a:bodyPr wrap="square" lIns="0" tIns="0" rIns="0" bIns="0" rtlCol="0" anchor="ctr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fr-FR" sz="1000" kern="100" dirty="0">
                  <a:effectLst/>
                  <a:latin typeface="Microsoft Sans Serif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RESTITUTION</a:t>
              </a:r>
              <a:endParaRPr lang="fr-R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fr-FR" sz="1000" kern="100" dirty="0">
                  <a:effectLst/>
                  <a:latin typeface="Microsoft Sans Serif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MISE EN COMMUN</a:t>
              </a:r>
              <a:endParaRPr lang="fr-R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Graphic 442">
              <a:extLst>
                <a:ext uri="{FF2B5EF4-FFF2-40B4-BE49-F238E27FC236}">
                  <a16:creationId xmlns:a16="http://schemas.microsoft.com/office/drawing/2014/main" id="{6F44FE18-F653-90E1-00C7-26C6FB5DC7FA}"/>
                </a:ext>
              </a:extLst>
            </p:cNvPr>
            <p:cNvSpPr/>
            <p:nvPr/>
          </p:nvSpPr>
          <p:spPr>
            <a:xfrm>
              <a:off x="5173027" y="2296930"/>
              <a:ext cx="2041525" cy="894080"/>
            </a:xfrm>
            <a:custGeom>
              <a:avLst/>
              <a:gdLst/>
              <a:ahLst/>
              <a:cxnLst/>
              <a:rect l="l" t="t" r="r" b="b"/>
              <a:pathLst>
                <a:path w="2041525" h="1166495">
                  <a:moveTo>
                    <a:pt x="2041398" y="1166152"/>
                  </a:moveTo>
                  <a:lnTo>
                    <a:pt x="2041398" y="0"/>
                  </a:lnTo>
                  <a:lnTo>
                    <a:pt x="0" y="0"/>
                  </a:lnTo>
                  <a:lnTo>
                    <a:pt x="0" y="1166152"/>
                  </a:lnTo>
                  <a:lnTo>
                    <a:pt x="2041398" y="1166152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3">
                  <a:lumMod val="40000"/>
                  <a:lumOff val="60000"/>
                </a:schemeClr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100965"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fr-FR" sz="1000" dirty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Restitution TD2 et TP2 via carte mentale</a:t>
              </a:r>
              <a:endParaRPr lang="fr-RE" sz="1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L="93345" marR="85725">
                <a:lnSpc>
                  <a:spcPct val="108000"/>
                </a:lnSpc>
                <a:spcBef>
                  <a:spcPts val="370"/>
                </a:spcBef>
                <a:buNone/>
                <a:tabLst>
                  <a:tab pos="823595" algn="l"/>
                  <a:tab pos="1193165" algn="l"/>
                  <a:tab pos="1374775" algn="l"/>
                </a:tabLst>
              </a:pPr>
              <a:r>
                <a:rPr lang="fr-FR" sz="105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Lecture et compréhension d’un rapport géotechnique </a:t>
              </a:r>
              <a:endParaRPr lang="fr-R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00965"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fr-FR" sz="1000" dirty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 </a:t>
              </a:r>
              <a:endParaRPr lang="fr-RE" sz="1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L="101600"/>
              <a:r>
                <a:rPr lang="fr-FR" sz="1000" dirty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</a:rPr>
                <a:t> </a:t>
              </a:r>
              <a:endParaRPr lang="fr-RE" sz="1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</p:txBody>
        </p:sp>
      </p:grpSp>
      <p:sp>
        <p:nvSpPr>
          <p:cNvPr id="5" name="Textbox 459">
            <a:extLst>
              <a:ext uri="{FF2B5EF4-FFF2-40B4-BE49-F238E27FC236}">
                <a16:creationId xmlns:a16="http://schemas.microsoft.com/office/drawing/2014/main" id="{D8984F5B-2B42-3B2C-1CA6-F59475B82A90}"/>
              </a:ext>
            </a:extLst>
          </p:cNvPr>
          <p:cNvSpPr txBox="1">
            <a:spLocks/>
          </p:cNvSpPr>
          <p:nvPr/>
        </p:nvSpPr>
        <p:spPr>
          <a:xfrm rot="5400000">
            <a:off x="8058061" y="3895862"/>
            <a:ext cx="431167" cy="8375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0" tIns="0" rIns="0" bIns="0" rtlCol="0" anchor="ctr">
            <a:noAutofit/>
          </a:bodyPr>
          <a:lstStyle/>
          <a:p>
            <a:pPr algn="ctr">
              <a:buNone/>
            </a:pPr>
            <a:r>
              <a:rPr lang="fr-RE" sz="1000" b="1" kern="100" spc="-25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</a:t>
            </a:r>
            <a:endParaRPr lang="fr-R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RE" sz="1000" b="1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1h</a:t>
            </a:r>
            <a:endParaRPr lang="fr-R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460">
            <a:extLst>
              <a:ext uri="{FF2B5EF4-FFF2-40B4-BE49-F238E27FC236}">
                <a16:creationId xmlns:a16="http://schemas.microsoft.com/office/drawing/2014/main" id="{DEEAA68E-A49C-609F-BDF0-E4158065B4FF}"/>
              </a:ext>
            </a:extLst>
          </p:cNvPr>
          <p:cNvSpPr txBox="1">
            <a:spLocks/>
          </p:cNvSpPr>
          <p:nvPr/>
        </p:nvSpPr>
        <p:spPr>
          <a:xfrm rot="5400000">
            <a:off x="5883732" y="3644085"/>
            <a:ext cx="431165" cy="1341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0" tIns="0" rIns="0" bIns="0" rtlCol="0" anchor="ctr">
            <a:noAutofit/>
          </a:bodyPr>
          <a:lstStyle/>
          <a:p>
            <a:pPr marL="122555">
              <a:buNone/>
            </a:pPr>
            <a:r>
              <a:rPr lang="fr-RE" sz="1000" b="1" i="1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CLASSE</a:t>
            </a:r>
            <a:r>
              <a:rPr lang="fr-RE" sz="1000" b="1" i="1" kern="100" spc="-5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RE" sz="1000" b="1" i="1" kern="100" spc="-1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ENTIÈRE</a:t>
            </a:r>
            <a:endParaRPr lang="fr-R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2555" algn="ctr"/>
            <a:r>
              <a:rPr lang="fr-RE" sz="1000" b="1" i="1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3h</a:t>
            </a:r>
            <a:endParaRPr lang="fr-R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394">
            <a:extLst>
              <a:ext uri="{FF2B5EF4-FFF2-40B4-BE49-F238E27FC236}">
                <a16:creationId xmlns:a16="http://schemas.microsoft.com/office/drawing/2014/main" id="{019645EE-D062-B2A1-3867-1C6E83171950}"/>
              </a:ext>
            </a:extLst>
          </p:cNvPr>
          <p:cNvSpPr txBox="1">
            <a:spLocks/>
          </p:cNvSpPr>
          <p:nvPr/>
        </p:nvSpPr>
        <p:spPr>
          <a:xfrm rot="5400000">
            <a:off x="1107569" y="3545025"/>
            <a:ext cx="431165" cy="15392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0" tIns="0" rIns="0" bIns="0" rtlCol="0" anchor="ctr">
            <a:noAutofit/>
          </a:bodyPr>
          <a:lstStyle/>
          <a:p>
            <a:pPr algn="ctr">
              <a:buNone/>
            </a:pPr>
            <a:r>
              <a:rPr lang="fr-RE" sz="1000" b="1" i="1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SÉANCES </a:t>
            </a:r>
            <a:r>
              <a:rPr lang="fr-RE" sz="1000" b="1" i="1" kern="100" spc="-25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TD</a:t>
            </a:r>
            <a:endParaRPr lang="fr-R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RE" sz="1000" b="1" i="1" kern="100" spc="-25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3h</a:t>
            </a:r>
            <a:endParaRPr lang="fr-R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394">
            <a:extLst>
              <a:ext uri="{FF2B5EF4-FFF2-40B4-BE49-F238E27FC236}">
                <a16:creationId xmlns:a16="http://schemas.microsoft.com/office/drawing/2014/main" id="{40357A61-353F-CF42-21A1-25A9755DEE19}"/>
              </a:ext>
            </a:extLst>
          </p:cNvPr>
          <p:cNvSpPr txBox="1">
            <a:spLocks/>
          </p:cNvSpPr>
          <p:nvPr/>
        </p:nvSpPr>
        <p:spPr>
          <a:xfrm rot="5400000">
            <a:off x="3545180" y="3545025"/>
            <a:ext cx="431165" cy="15392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0" tIns="0" rIns="0" bIns="0" rtlCol="0" anchor="ctr">
            <a:noAutofit/>
          </a:bodyPr>
          <a:lstStyle/>
          <a:p>
            <a:pPr algn="ctr">
              <a:buNone/>
            </a:pPr>
            <a:r>
              <a:rPr lang="fr-RE" sz="1000" b="1" i="1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SÉANCES </a:t>
            </a:r>
            <a:r>
              <a:rPr lang="fr-RE" sz="1000" b="1" i="1" kern="100" spc="-25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TP</a:t>
            </a:r>
            <a:endParaRPr lang="fr-R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RE" sz="1000" b="1" i="1" kern="100" spc="-25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4h</a:t>
            </a:r>
            <a:endParaRPr lang="fr-R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462CEB-DE49-5BAC-7610-B6301C035672}"/>
              </a:ext>
            </a:extLst>
          </p:cNvPr>
          <p:cNvSpPr/>
          <p:nvPr/>
        </p:nvSpPr>
        <p:spPr>
          <a:xfrm>
            <a:off x="2592887" y="1490597"/>
            <a:ext cx="2229633" cy="189142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F9AE49-C0D1-E733-8CBE-197EDD338318}"/>
              </a:ext>
            </a:extLst>
          </p:cNvPr>
          <p:cNvSpPr/>
          <p:nvPr/>
        </p:nvSpPr>
        <p:spPr>
          <a:xfrm>
            <a:off x="56406" y="287022"/>
            <a:ext cx="3526971" cy="3780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SYNOPTIQUE</a:t>
            </a:r>
          </a:p>
        </p:txBody>
      </p:sp>
    </p:spTree>
    <p:extLst>
      <p:ext uri="{BB962C8B-B14F-4D97-AF65-F5344CB8AC3E}">
        <p14:creationId xmlns:p14="http://schemas.microsoft.com/office/powerpoint/2010/main" val="3133584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91E031-0302-78B4-AA3B-1890A967C935}"/>
              </a:ext>
            </a:extLst>
          </p:cNvPr>
          <p:cNvSpPr/>
          <p:nvPr/>
        </p:nvSpPr>
        <p:spPr>
          <a:xfrm>
            <a:off x="56406" y="287022"/>
            <a:ext cx="3526971" cy="3780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SCÉNARIOS DES ACTIVITÉS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8DB196E-0C33-2F7B-A876-CAA31DEBE8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77" y="3709407"/>
            <a:ext cx="1402200" cy="92485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B883E23-B745-C941-EEFF-734E5B21D8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91" y="1274031"/>
            <a:ext cx="1298486" cy="90763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716F45E-DEB2-FE30-34AC-EB6CAECBCF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569" y="1274031"/>
            <a:ext cx="1234375" cy="86571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4EEBEBB-3FD0-5FD1-737C-47311CF47D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64" y="3709407"/>
            <a:ext cx="1298486" cy="9076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E4C485B-A421-9F61-88D9-2E6A48D18D29}"/>
              </a:ext>
            </a:extLst>
          </p:cNvPr>
          <p:cNvSpPr/>
          <p:nvPr/>
        </p:nvSpPr>
        <p:spPr>
          <a:xfrm>
            <a:off x="564961" y="2139750"/>
            <a:ext cx="2057275" cy="3780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G1 – Système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B70108-F537-23C3-8BA5-BAE4297AB3CC}"/>
              </a:ext>
            </a:extLst>
          </p:cNvPr>
          <p:cNvSpPr/>
          <p:nvPr/>
        </p:nvSpPr>
        <p:spPr>
          <a:xfrm>
            <a:off x="4739789" y="2139750"/>
            <a:ext cx="2057275" cy="3780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G2 – Système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98E33D-0655-D5A9-CAE8-A59F6D5EE621}"/>
              </a:ext>
            </a:extLst>
          </p:cNvPr>
          <p:cNvSpPr/>
          <p:nvPr/>
        </p:nvSpPr>
        <p:spPr>
          <a:xfrm>
            <a:off x="1853639" y="3301987"/>
            <a:ext cx="2057275" cy="3780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G3 – Système 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EE76CE-CC12-6AE7-2CDE-ABA53C9FDD52}"/>
              </a:ext>
            </a:extLst>
          </p:cNvPr>
          <p:cNvSpPr/>
          <p:nvPr/>
        </p:nvSpPr>
        <p:spPr>
          <a:xfrm>
            <a:off x="6354944" y="3301987"/>
            <a:ext cx="2057275" cy="37809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G4 – Système 4</a:t>
            </a:r>
          </a:p>
        </p:txBody>
      </p:sp>
    </p:spTree>
    <p:extLst>
      <p:ext uri="{BB962C8B-B14F-4D97-AF65-F5344CB8AC3E}">
        <p14:creationId xmlns:p14="http://schemas.microsoft.com/office/powerpoint/2010/main" val="3302394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00B33-D3A6-7BE0-5A9F-993A11939B54}"/>
              </a:ext>
            </a:extLst>
          </p:cNvPr>
          <p:cNvSpPr/>
          <p:nvPr/>
        </p:nvSpPr>
        <p:spPr>
          <a:xfrm>
            <a:off x="1772817" y="290858"/>
            <a:ext cx="7287630" cy="3780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SYSTÈME + TITRE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F3C825-D7B7-169A-0F23-7D0F0E98F31E}"/>
              </a:ext>
            </a:extLst>
          </p:cNvPr>
          <p:cNvSpPr/>
          <p:nvPr/>
        </p:nvSpPr>
        <p:spPr>
          <a:xfrm>
            <a:off x="5533475" y="741838"/>
            <a:ext cx="3526971" cy="3780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PROBLÉMATIQUE</a:t>
            </a:r>
          </a:p>
        </p:txBody>
      </p:sp>
    </p:spTree>
    <p:extLst>
      <p:ext uri="{BB962C8B-B14F-4D97-AF65-F5344CB8AC3E}">
        <p14:creationId xmlns:p14="http://schemas.microsoft.com/office/powerpoint/2010/main" val="247717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B4C2F2-7F78-9A0D-46EB-FC6E385ADDF0}"/>
              </a:ext>
            </a:extLst>
          </p:cNvPr>
          <p:cNvSpPr/>
          <p:nvPr/>
        </p:nvSpPr>
        <p:spPr>
          <a:xfrm>
            <a:off x="56406" y="287022"/>
            <a:ext cx="3526971" cy="3780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EXPÉRIMENTATION</a:t>
            </a:r>
          </a:p>
        </p:txBody>
      </p:sp>
    </p:spTree>
    <p:extLst>
      <p:ext uri="{BB962C8B-B14F-4D97-AF65-F5344CB8AC3E}">
        <p14:creationId xmlns:p14="http://schemas.microsoft.com/office/powerpoint/2010/main" val="3513449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C2D925-490D-BCBF-E615-4488477B99BA}"/>
              </a:ext>
            </a:extLst>
          </p:cNvPr>
          <p:cNvSpPr/>
          <p:nvPr/>
        </p:nvSpPr>
        <p:spPr>
          <a:xfrm>
            <a:off x="56406" y="287022"/>
            <a:ext cx="3526971" cy="3780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ÉVALUATIONS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3E0512-AFC4-3435-AB43-5F4DA3EE6B6E}"/>
              </a:ext>
            </a:extLst>
          </p:cNvPr>
          <p:cNvSpPr/>
          <p:nvPr/>
        </p:nvSpPr>
        <p:spPr>
          <a:xfrm>
            <a:off x="56403" y="2691162"/>
            <a:ext cx="8323508" cy="1043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ÉVALUATION FORMATIVE</a:t>
            </a:r>
          </a:p>
          <a:p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sur les notions de base/connaissances ou la manipulation respect du protocole</a:t>
            </a:r>
          </a:p>
          <a:p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(en fonction du profil de l’élève : Bac Pro, Bac STI2D, Bac Général)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A59058-B898-1D41-289D-1DB136172369}"/>
              </a:ext>
            </a:extLst>
          </p:cNvPr>
          <p:cNvSpPr/>
          <p:nvPr/>
        </p:nvSpPr>
        <p:spPr>
          <a:xfrm>
            <a:off x="56404" y="3964634"/>
            <a:ext cx="8323508" cy="6278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ÉVALUATION SOMMATIVE</a:t>
            </a:r>
          </a:p>
          <a:p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à envisager dès le début de la séquence en fonction des compétences visées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E4E632-AE20-80D7-8454-191EF7C0FB32}"/>
              </a:ext>
            </a:extLst>
          </p:cNvPr>
          <p:cNvSpPr/>
          <p:nvPr/>
        </p:nvSpPr>
        <p:spPr>
          <a:xfrm>
            <a:off x="56403" y="765321"/>
            <a:ext cx="6375749" cy="5546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ÉVALUATION DIAGNOSTIQUE </a:t>
            </a:r>
          </a:p>
          <a:p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pour vérifier si les notions des pré requis sont acquises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2C23EDA-34C0-61A8-5735-5F202C7F6C99}"/>
              </a:ext>
            </a:extLst>
          </p:cNvPr>
          <p:cNvSpPr txBox="1"/>
          <p:nvPr/>
        </p:nvSpPr>
        <p:spPr>
          <a:xfrm>
            <a:off x="554750" y="1405404"/>
            <a:ext cx="8589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En début de séquence : 5-15 mn max</a:t>
            </a:r>
          </a:p>
          <a:p>
            <a:pPr marL="285750" indent="-285750">
              <a:buFontTx/>
              <a:buChar char="-"/>
            </a:pPr>
            <a:r>
              <a:rPr lang="fr-FR" dirty="0"/>
              <a:t>Si OUI : OK</a:t>
            </a:r>
          </a:p>
          <a:p>
            <a:pPr marL="285750" indent="-285750">
              <a:buFontTx/>
              <a:buChar char="-"/>
            </a:pPr>
            <a:r>
              <a:rPr lang="fr-FR" dirty="0"/>
              <a:t>Si NON : quelques questions se posent : Qui ? Quand ? Urgent ou pas ? </a:t>
            </a:r>
          </a:p>
          <a:p>
            <a:r>
              <a:rPr lang="fr-FR" dirty="0"/>
              <a:t>		Solution : voir en Maths/PC</a:t>
            </a:r>
          </a:p>
        </p:txBody>
      </p:sp>
    </p:spTree>
    <p:extLst>
      <p:ext uri="{BB962C8B-B14F-4D97-AF65-F5344CB8AC3E}">
        <p14:creationId xmlns:p14="http://schemas.microsoft.com/office/powerpoint/2010/main" val="2346713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818538-3A85-D6AE-A21F-5A944D6A2680}"/>
              </a:ext>
            </a:extLst>
          </p:cNvPr>
          <p:cNvSpPr/>
          <p:nvPr/>
        </p:nvSpPr>
        <p:spPr>
          <a:xfrm>
            <a:off x="56406" y="287022"/>
            <a:ext cx="6689853" cy="3780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FORMALISATION ET STRUCTURATION DES CONNAISSANCES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5FE8753-DB54-AA3E-20A9-ECD71BFDBBDE}"/>
              </a:ext>
            </a:extLst>
          </p:cNvPr>
          <p:cNvSpPr txBox="1"/>
          <p:nvPr/>
        </p:nvSpPr>
        <p:spPr>
          <a:xfrm>
            <a:off x="576197" y="1052186"/>
            <a:ext cx="61700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Définitions notions nouvelles</a:t>
            </a:r>
          </a:p>
          <a:p>
            <a:pPr marL="285750" indent="-285750">
              <a:buFontTx/>
              <a:buChar char="-"/>
            </a:pPr>
            <a:r>
              <a:rPr lang="fr-FR" dirty="0"/>
              <a:t>Unités SI</a:t>
            </a:r>
          </a:p>
          <a:p>
            <a:pPr marL="285750" indent="-285750">
              <a:buFontTx/>
              <a:buChar char="-"/>
            </a:pPr>
            <a:r>
              <a:rPr lang="fr-FR" dirty="0"/>
              <a:t>Relation entre notion</a:t>
            </a:r>
          </a:p>
          <a:p>
            <a:pPr marL="285750" indent="-285750">
              <a:buFontTx/>
              <a:buChar char="-"/>
            </a:pPr>
            <a:r>
              <a:rPr lang="fr-FR" dirty="0"/>
              <a:t>Énoncé du principe</a:t>
            </a:r>
          </a:p>
          <a:p>
            <a:pPr marL="285750" indent="-285750">
              <a:buFontTx/>
              <a:buChar char="-"/>
            </a:pPr>
            <a:r>
              <a:rPr lang="fr-FR" dirty="0"/>
              <a:t>Méthode et procédures</a:t>
            </a:r>
          </a:p>
          <a:p>
            <a:pPr marL="285750" indent="-285750">
              <a:buFontTx/>
              <a:buChar char="-"/>
            </a:pPr>
            <a:r>
              <a:rPr lang="fr-FR" dirty="0"/>
              <a:t>Limites technologiques</a:t>
            </a:r>
          </a:p>
          <a:p>
            <a:pPr marL="285750" indent="-285750">
              <a:buFontTx/>
              <a:buChar char="-"/>
            </a:pPr>
            <a:r>
              <a:rPr lang="fr-FR" dirty="0"/>
              <a:t>Normes</a:t>
            </a:r>
          </a:p>
          <a:p>
            <a:pPr marL="285750" indent="-285750">
              <a:buFontTx/>
              <a:buChar char="-"/>
            </a:pPr>
            <a:r>
              <a:rPr lang="fr-FR" dirty="0"/>
              <a:t>Exemples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F660AF-11E9-225B-23B4-9C82AC754AC6}"/>
              </a:ext>
            </a:extLst>
          </p:cNvPr>
          <p:cNvSpPr/>
          <p:nvPr/>
        </p:nvSpPr>
        <p:spPr>
          <a:xfrm>
            <a:off x="4409161" y="2006459"/>
            <a:ext cx="2868461" cy="3780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Carte mentale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6467AB-8D05-8204-70A5-A9E26AB3094E}"/>
              </a:ext>
            </a:extLst>
          </p:cNvPr>
          <p:cNvSpPr/>
          <p:nvPr/>
        </p:nvSpPr>
        <p:spPr>
          <a:xfrm>
            <a:off x="4409161" y="1480366"/>
            <a:ext cx="2868461" cy="3780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QQOQCCP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3FB2B2-391F-6652-E0E5-703C529B6416}"/>
              </a:ext>
            </a:extLst>
          </p:cNvPr>
          <p:cNvSpPr/>
          <p:nvPr/>
        </p:nvSpPr>
        <p:spPr>
          <a:xfrm>
            <a:off x="4421687" y="2532552"/>
            <a:ext cx="2868461" cy="3780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Organigramme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7A0644-ED9A-7878-0F7A-A4E22DFBD2BA}"/>
              </a:ext>
            </a:extLst>
          </p:cNvPr>
          <p:cNvSpPr/>
          <p:nvPr/>
        </p:nvSpPr>
        <p:spPr>
          <a:xfrm>
            <a:off x="4409161" y="3071231"/>
            <a:ext cx="2868461" cy="3780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2 pages max</a:t>
            </a:r>
          </a:p>
        </p:txBody>
      </p:sp>
    </p:spTree>
    <p:extLst>
      <p:ext uri="{BB962C8B-B14F-4D97-AF65-F5344CB8AC3E}">
        <p14:creationId xmlns:p14="http://schemas.microsoft.com/office/powerpoint/2010/main" val="1777822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96C36C8-7D19-4BD3-99BD-0C550AAABB47}"/>
              </a:ext>
            </a:extLst>
          </p:cNvPr>
          <p:cNvSpPr/>
          <p:nvPr/>
        </p:nvSpPr>
        <p:spPr>
          <a:xfrm>
            <a:off x="1772817" y="290858"/>
            <a:ext cx="7287630" cy="3780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SYSTÈME + TITRE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200E82-CB85-F3C0-1E42-DCC99EDBEE69}"/>
              </a:ext>
            </a:extLst>
          </p:cNvPr>
          <p:cNvSpPr/>
          <p:nvPr/>
        </p:nvSpPr>
        <p:spPr>
          <a:xfrm>
            <a:off x="5533475" y="741838"/>
            <a:ext cx="3526971" cy="3780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RÉSULTATS</a:t>
            </a:r>
          </a:p>
        </p:txBody>
      </p:sp>
    </p:spTree>
    <p:extLst>
      <p:ext uri="{BB962C8B-B14F-4D97-AF65-F5344CB8AC3E}">
        <p14:creationId xmlns:p14="http://schemas.microsoft.com/office/powerpoint/2010/main" val="1409586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A3EAAA-B4B6-4A91-485B-A1B56636847B}"/>
              </a:ext>
            </a:extLst>
          </p:cNvPr>
          <p:cNvSpPr/>
          <p:nvPr/>
        </p:nvSpPr>
        <p:spPr>
          <a:xfrm>
            <a:off x="1772817" y="290858"/>
            <a:ext cx="7287630" cy="3780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SYSTÈME + TITRE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40E814-310C-2A37-6A57-45DBBD6284B5}"/>
              </a:ext>
            </a:extLst>
          </p:cNvPr>
          <p:cNvSpPr/>
          <p:nvPr/>
        </p:nvSpPr>
        <p:spPr>
          <a:xfrm>
            <a:off x="5533475" y="741838"/>
            <a:ext cx="3526971" cy="3780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BILAN</a:t>
            </a:r>
          </a:p>
        </p:txBody>
      </p:sp>
    </p:spTree>
    <p:extLst>
      <p:ext uri="{BB962C8B-B14F-4D97-AF65-F5344CB8AC3E}">
        <p14:creationId xmlns:p14="http://schemas.microsoft.com/office/powerpoint/2010/main" val="1921023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541DA04-2B72-2335-DF6E-A6C853B56D09}"/>
              </a:ext>
            </a:extLst>
          </p:cNvPr>
          <p:cNvSpPr/>
          <p:nvPr/>
        </p:nvSpPr>
        <p:spPr>
          <a:xfrm>
            <a:off x="4774474" y="1810309"/>
            <a:ext cx="4211270" cy="23763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4EEB58-0B40-1949-1C81-2BC70C0FD250}"/>
              </a:ext>
            </a:extLst>
          </p:cNvPr>
          <p:cNvSpPr/>
          <p:nvPr/>
        </p:nvSpPr>
        <p:spPr>
          <a:xfrm>
            <a:off x="158256" y="754880"/>
            <a:ext cx="4106773" cy="18677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640412-427F-E1ED-8C24-29CDCB3EF1F1}"/>
              </a:ext>
            </a:extLst>
          </p:cNvPr>
          <p:cNvSpPr/>
          <p:nvPr/>
        </p:nvSpPr>
        <p:spPr>
          <a:xfrm>
            <a:off x="151720" y="2889983"/>
            <a:ext cx="4106773" cy="19152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4A9E51-067E-0489-2D82-0332B264EEEF}"/>
              </a:ext>
            </a:extLst>
          </p:cNvPr>
          <p:cNvSpPr/>
          <p:nvPr/>
        </p:nvSpPr>
        <p:spPr>
          <a:xfrm>
            <a:off x="171313" y="826307"/>
            <a:ext cx="4054522" cy="2939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>
                <a:solidFill>
                  <a:schemeClr val="accent1">
                    <a:lumMod val="50000"/>
                  </a:schemeClr>
                </a:solidFill>
              </a:rPr>
              <a:t>Classe</a:t>
            </a:r>
            <a:endParaRPr lang="fr-FR" i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616150-6230-48D6-F0E6-DF3EC8AADEC3}"/>
              </a:ext>
            </a:extLst>
          </p:cNvPr>
          <p:cNvSpPr/>
          <p:nvPr/>
        </p:nvSpPr>
        <p:spPr>
          <a:xfrm>
            <a:off x="1528359" y="1879144"/>
            <a:ext cx="2534195" cy="578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i="1" dirty="0">
                <a:solidFill>
                  <a:schemeClr val="accent1">
                    <a:lumMod val="50000"/>
                  </a:schemeClr>
                </a:solidFill>
              </a:rPr>
              <a:t>Répartis en </a:t>
            </a:r>
            <a:r>
              <a:rPr lang="fr-FR" sz="1600" i="1" dirty="0">
                <a:solidFill>
                  <a:srgbClr val="FF0000"/>
                </a:solidFill>
              </a:rPr>
              <a:t>2</a:t>
            </a:r>
            <a:r>
              <a:rPr lang="fr-FR" sz="1600" i="1" dirty="0">
                <a:solidFill>
                  <a:schemeClr val="accent1">
                    <a:lumMod val="50000"/>
                  </a:schemeClr>
                </a:solidFill>
              </a:rPr>
              <a:t> groupes</a:t>
            </a:r>
          </a:p>
          <a:p>
            <a:pPr algn="ctr"/>
            <a:r>
              <a:rPr lang="fr-FR" i="1" dirty="0">
                <a:solidFill>
                  <a:srgbClr val="FF0000"/>
                </a:solidFill>
              </a:rPr>
              <a:t>12</a:t>
            </a:r>
            <a:r>
              <a:rPr lang="fr-FR" i="1" dirty="0">
                <a:solidFill>
                  <a:schemeClr val="accent1">
                    <a:lumMod val="50000"/>
                  </a:schemeClr>
                </a:solidFill>
              </a:rPr>
              <a:t> étudiants en TD et TP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B75F27C-DECF-1F12-BDB4-CDD07422EA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77" y="1671360"/>
            <a:ext cx="798961" cy="8260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900F04-B399-A090-4C68-DB429C45A8C7}"/>
              </a:ext>
            </a:extLst>
          </p:cNvPr>
          <p:cNvSpPr/>
          <p:nvPr/>
        </p:nvSpPr>
        <p:spPr>
          <a:xfrm>
            <a:off x="1701442" y="1310634"/>
            <a:ext cx="2188028" cy="378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Nb élèves / classe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FED79B-A617-958A-CDE3-CDEEF7190767}"/>
              </a:ext>
            </a:extLst>
          </p:cNvPr>
          <p:cNvSpPr/>
          <p:nvPr/>
        </p:nvSpPr>
        <p:spPr>
          <a:xfrm>
            <a:off x="202476" y="2942231"/>
            <a:ext cx="4003766" cy="5880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Dimensionnement et Conception détaillée d’Ouvrages du Bâtiment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FCCDFD-F34B-A356-8D7F-058BF9CE3050}"/>
              </a:ext>
            </a:extLst>
          </p:cNvPr>
          <p:cNvSpPr/>
          <p:nvPr/>
        </p:nvSpPr>
        <p:spPr>
          <a:xfrm>
            <a:off x="457205" y="3742495"/>
            <a:ext cx="1547951" cy="3780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Cours 3h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6CCE9D-E50E-712E-9E8C-AE9427979774}"/>
              </a:ext>
            </a:extLst>
          </p:cNvPr>
          <p:cNvSpPr/>
          <p:nvPr/>
        </p:nvSpPr>
        <p:spPr>
          <a:xfrm>
            <a:off x="2408356" y="3769894"/>
            <a:ext cx="1547951" cy="3780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TD 3h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895F6F-B1BB-4208-5EA1-9CD3A5C66DBD}"/>
              </a:ext>
            </a:extLst>
          </p:cNvPr>
          <p:cNvSpPr/>
          <p:nvPr/>
        </p:nvSpPr>
        <p:spPr>
          <a:xfrm>
            <a:off x="457204" y="4332650"/>
            <a:ext cx="1547951" cy="3780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AP 1h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FC7491-CD96-7399-CFE9-D1F4EA3F89F3}"/>
              </a:ext>
            </a:extLst>
          </p:cNvPr>
          <p:cNvSpPr/>
          <p:nvPr/>
        </p:nvSpPr>
        <p:spPr>
          <a:xfrm>
            <a:off x="2408356" y="4332650"/>
            <a:ext cx="1547951" cy="3780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TP 4h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CC30C1-92AB-56E7-4454-6CE55D18BE31}"/>
              </a:ext>
            </a:extLst>
          </p:cNvPr>
          <p:cNvSpPr/>
          <p:nvPr/>
        </p:nvSpPr>
        <p:spPr>
          <a:xfrm>
            <a:off x="4846319" y="1879105"/>
            <a:ext cx="4082144" cy="2939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>
                <a:solidFill>
                  <a:schemeClr val="accent1">
                    <a:lumMod val="50000"/>
                  </a:schemeClr>
                </a:solidFill>
              </a:rPr>
              <a:t>Ponctuée par deux (02) Épreuves</a:t>
            </a:r>
            <a:endParaRPr lang="fr-FR" i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FCDB15-6F49-6231-B5C2-A408F612611B}"/>
              </a:ext>
            </a:extLst>
          </p:cNvPr>
          <p:cNvSpPr/>
          <p:nvPr/>
        </p:nvSpPr>
        <p:spPr>
          <a:xfrm>
            <a:off x="4993280" y="2474875"/>
            <a:ext cx="3788222" cy="6809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U41 Dimensionnement et Vérifications d’Ouvrages (Écrit)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F2E120-D9B0-3805-3AFC-257B4985788C}"/>
              </a:ext>
            </a:extLst>
          </p:cNvPr>
          <p:cNvSpPr/>
          <p:nvPr/>
        </p:nvSpPr>
        <p:spPr>
          <a:xfrm>
            <a:off x="4993280" y="3385815"/>
            <a:ext cx="3788222" cy="6809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U42 Conception d’Ouvrages du Bâtiment (Soutenance orale de Projet)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E579CC-3AE1-7D6F-49D8-F6C665F0413E}"/>
              </a:ext>
            </a:extLst>
          </p:cNvPr>
          <p:cNvSpPr/>
          <p:nvPr/>
        </p:nvSpPr>
        <p:spPr>
          <a:xfrm>
            <a:off x="5533475" y="290858"/>
            <a:ext cx="3526971" cy="3780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CONTEXTE D’ENSEIGNEMENT</a:t>
            </a:r>
          </a:p>
        </p:txBody>
      </p:sp>
    </p:spTree>
    <p:extLst>
      <p:ext uri="{BB962C8B-B14F-4D97-AF65-F5344CB8AC3E}">
        <p14:creationId xmlns:p14="http://schemas.microsoft.com/office/powerpoint/2010/main" val="122876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DCA93-AED1-372C-7858-3C194A43C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>
            <a:extLst>
              <a:ext uri="{FF2B5EF4-FFF2-40B4-BE49-F238E27FC236}">
                <a16:creationId xmlns:a16="http://schemas.microsoft.com/office/drawing/2014/main" id="{80F3D430-4B37-5567-1EEF-436C2E021340}"/>
              </a:ext>
            </a:extLst>
          </p:cNvPr>
          <p:cNvGrpSpPr/>
          <p:nvPr/>
        </p:nvGrpSpPr>
        <p:grpSpPr>
          <a:xfrm>
            <a:off x="523563" y="2421688"/>
            <a:ext cx="4934587" cy="2439035"/>
            <a:chOff x="0" y="0"/>
            <a:chExt cx="4934812" cy="2439146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D91D7ABC-E292-06BE-D2CD-671CC1271B9F}"/>
                </a:ext>
              </a:extLst>
            </p:cNvPr>
            <p:cNvGrpSpPr/>
            <p:nvPr/>
          </p:nvGrpSpPr>
          <p:grpSpPr>
            <a:xfrm>
              <a:off x="0" y="0"/>
              <a:ext cx="4934812" cy="2439146"/>
              <a:chOff x="0" y="0"/>
              <a:chExt cx="4934812" cy="2439146"/>
            </a:xfrm>
          </p:grpSpPr>
          <p:sp>
            <p:nvSpPr>
              <p:cNvPr id="21" name="Rectangle 45">
                <a:extLst>
                  <a:ext uri="{FF2B5EF4-FFF2-40B4-BE49-F238E27FC236}">
                    <a16:creationId xmlns:a16="http://schemas.microsoft.com/office/drawing/2014/main" id="{61351BA1-7BB0-84C0-5DD9-28055651D0C2}"/>
                  </a:ext>
                </a:extLst>
              </p:cNvPr>
              <p:cNvSpPr/>
              <p:nvPr/>
            </p:nvSpPr>
            <p:spPr>
              <a:xfrm>
                <a:off x="1783080" y="640080"/>
                <a:ext cx="1353185" cy="504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buNone/>
                </a:pPr>
                <a:r>
                  <a:rPr lang="fr-FR" sz="110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Microsoft Sans Serif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ANALYSER</a:t>
                </a:r>
                <a:endParaRPr lang="fr-RE" sz="1100">
                  <a:effectLst/>
                  <a:latin typeface="Microsoft Sans Serif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</a:pPr>
                <a:r>
                  <a:rPr lang="fr-FR" sz="110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Microsoft Sans Serif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CONCEVOIR</a:t>
                </a:r>
                <a:endParaRPr lang="fr-RE" sz="1100">
                  <a:effectLst/>
                  <a:latin typeface="Microsoft Sans Serif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2" name="Groupe 21">
                <a:extLst>
                  <a:ext uri="{FF2B5EF4-FFF2-40B4-BE49-F238E27FC236}">
                    <a16:creationId xmlns:a16="http://schemas.microsoft.com/office/drawing/2014/main" id="{540CFBFB-8220-EEBD-13F4-CB195A20F4E3}"/>
                  </a:ext>
                </a:extLst>
              </p:cNvPr>
              <p:cNvGrpSpPr/>
              <p:nvPr/>
            </p:nvGrpSpPr>
            <p:grpSpPr>
              <a:xfrm>
                <a:off x="0" y="0"/>
                <a:ext cx="4934812" cy="2439146"/>
                <a:chOff x="0" y="0"/>
                <a:chExt cx="4934812" cy="2439146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9D7840DA-C70B-1B99-4BE8-6FDFDAA79704}"/>
                    </a:ext>
                  </a:extLst>
                </p:cNvPr>
                <p:cNvSpPr/>
                <p:nvPr/>
              </p:nvSpPr>
              <p:spPr>
                <a:xfrm>
                  <a:off x="3392354" y="1312268"/>
                  <a:ext cx="1341970" cy="500798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</a:pPr>
                  <a:r>
                    <a:rPr lang="fr-FR" sz="1100" dirty="0">
                      <a:ln>
                        <a:noFill/>
                      </a:ln>
                      <a:solidFill>
                        <a:schemeClr val="bg1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Microsoft Sans Serif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MODÉLISER</a:t>
                  </a:r>
                  <a:endParaRPr lang="fr-RE" sz="1100" dirty="0">
                    <a:solidFill>
                      <a:schemeClr val="bg1"/>
                    </a:solidFill>
                    <a:effectLst/>
                    <a:latin typeface="Microsoft Sans Serif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87A2DC14-3661-AC5A-42D5-7E458356DD7D}"/>
                    </a:ext>
                  </a:extLst>
                </p:cNvPr>
                <p:cNvSpPr/>
                <p:nvPr/>
              </p:nvSpPr>
              <p:spPr>
                <a:xfrm>
                  <a:off x="181484" y="1312268"/>
                  <a:ext cx="1341970" cy="50079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</a:pPr>
                  <a:r>
                    <a:rPr lang="fr-FR" sz="110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Microsoft Sans Serif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EXPÉRIMENTER</a:t>
                  </a:r>
                  <a:endParaRPr lang="fr-RE" sz="1100">
                    <a:effectLst/>
                    <a:latin typeface="Microsoft Sans Serif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5DF57132-63B4-C7ED-006A-AA688E2F4545}"/>
                    </a:ext>
                  </a:extLst>
                </p:cNvPr>
                <p:cNvSpPr/>
                <p:nvPr/>
              </p:nvSpPr>
              <p:spPr>
                <a:xfrm>
                  <a:off x="181484" y="474650"/>
                  <a:ext cx="1285259" cy="34031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buNone/>
                  </a:pPr>
                  <a:r>
                    <a:rPr lang="fr-FR" sz="650" i="1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Organiser sa démarche</a:t>
                  </a:r>
                  <a:endParaRPr lang="fr-RE" sz="1100">
                    <a:effectLst/>
                    <a:latin typeface="Microsoft Sans Serif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15000"/>
                    </a:lnSpc>
                  </a:pPr>
                  <a:r>
                    <a:rPr lang="fr-FR" sz="650" i="1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(Définir les besoins, planifier)</a:t>
                  </a:r>
                  <a:endParaRPr lang="fr-RE" sz="1100">
                    <a:effectLst/>
                    <a:latin typeface="Microsoft Sans Serif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048BA4A-32BA-5280-AB9E-EF6A2DFEDE0E}"/>
                    </a:ext>
                  </a:extLst>
                </p:cNvPr>
                <p:cNvSpPr/>
                <p:nvPr/>
              </p:nvSpPr>
              <p:spPr>
                <a:xfrm>
                  <a:off x="181484" y="13960"/>
                  <a:ext cx="1342096" cy="501185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</a:pPr>
                  <a:r>
                    <a:rPr lang="fr-FR" sz="110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Microsoft Sans Serif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ORGANISER</a:t>
                  </a:r>
                  <a:endParaRPr lang="fr-RE" sz="1100">
                    <a:effectLst/>
                    <a:latin typeface="Microsoft Sans Serif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DB4EB4D3-F8F1-E672-B58C-EC3F4FA0E70C}"/>
                    </a:ext>
                  </a:extLst>
                </p:cNvPr>
                <p:cNvSpPr/>
                <p:nvPr/>
              </p:nvSpPr>
              <p:spPr>
                <a:xfrm>
                  <a:off x="3245771" y="453710"/>
                  <a:ext cx="1585207" cy="34031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buNone/>
                  </a:pPr>
                  <a:r>
                    <a:rPr lang="fr-FR" sz="650" i="1" dirty="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Rechercher et traiter des informations</a:t>
                  </a:r>
                  <a:endParaRPr lang="fr-RE" sz="1100" dirty="0">
                    <a:effectLst/>
                    <a:latin typeface="Microsoft Sans Serif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15000"/>
                    </a:lnSpc>
                  </a:pPr>
                  <a:r>
                    <a:rPr lang="fr-FR" sz="650" b="1" dirty="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Collaborer et coopérer</a:t>
                  </a:r>
                  <a:endParaRPr lang="fr-RE" sz="1100" dirty="0">
                    <a:effectLst/>
                    <a:latin typeface="Microsoft Sans Serif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97C3C691-B8AB-349B-F1F8-DB597DFE5B06}"/>
                    </a:ext>
                  </a:extLst>
                </p:cNvPr>
                <p:cNvSpPr/>
                <p:nvPr/>
              </p:nvSpPr>
              <p:spPr>
                <a:xfrm>
                  <a:off x="3392354" y="0"/>
                  <a:ext cx="1342096" cy="50118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</a:pPr>
                  <a:r>
                    <a:rPr lang="fr-FR" sz="1100">
                      <a:ln>
                        <a:noFill/>
                      </a:ln>
                      <a:solidFill>
                        <a:srgbClr val="2F5496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Microsoft Sans Serif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COMMUNIQUER</a:t>
                  </a:r>
                  <a:endParaRPr lang="fr-RE" sz="1100">
                    <a:effectLst/>
                    <a:latin typeface="Microsoft Sans Serif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29" name="Groupe 28">
                  <a:extLst>
                    <a:ext uri="{FF2B5EF4-FFF2-40B4-BE49-F238E27FC236}">
                      <a16:creationId xmlns:a16="http://schemas.microsoft.com/office/drawing/2014/main" id="{B3F5E16B-C7D0-22A6-426D-8228449F7B99}"/>
                    </a:ext>
                  </a:extLst>
                </p:cNvPr>
                <p:cNvGrpSpPr/>
                <p:nvPr/>
              </p:nvGrpSpPr>
              <p:grpSpPr>
                <a:xfrm>
                  <a:off x="1521673" y="474650"/>
                  <a:ext cx="1868179" cy="835822"/>
                  <a:chOff x="0" y="0"/>
                  <a:chExt cx="1883791" cy="823467"/>
                </a:xfrm>
              </p:grpSpPr>
              <p:cxnSp>
                <p:nvCxnSpPr>
                  <p:cNvPr id="32" name="Connecteur droit avec flèche 31">
                    <a:extLst>
                      <a:ext uri="{FF2B5EF4-FFF2-40B4-BE49-F238E27FC236}">
                        <a16:creationId xmlns:a16="http://schemas.microsoft.com/office/drawing/2014/main" id="{604E48F2-5BA8-CA5D-D39C-8DBD6223259F}"/>
                      </a:ext>
                    </a:extLst>
                  </p:cNvPr>
                  <p:cNvCxnSpPr/>
                  <p:nvPr/>
                </p:nvCxnSpPr>
                <p:spPr>
                  <a:xfrm>
                    <a:off x="0" y="24384"/>
                    <a:ext cx="280543" cy="189357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Connecteur droit avec flèche 32">
                    <a:extLst>
                      <a:ext uri="{FF2B5EF4-FFF2-40B4-BE49-F238E27FC236}">
                        <a16:creationId xmlns:a16="http://schemas.microsoft.com/office/drawing/2014/main" id="{EFB15160-35F0-2F8B-230A-5046C8C72EE5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39306" y="582867"/>
                    <a:ext cx="203580" cy="27762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Connecteur droit avec flèche 33">
                    <a:extLst>
                      <a:ext uri="{FF2B5EF4-FFF2-40B4-BE49-F238E27FC236}">
                        <a16:creationId xmlns:a16="http://schemas.microsoft.com/office/drawing/2014/main" id="{A6DA8216-6C45-D48E-99B3-DA22B652083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603756" y="0"/>
                    <a:ext cx="280035" cy="18923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Connecteur droit avec flèche 34">
                    <a:extLst>
                      <a:ext uri="{FF2B5EF4-FFF2-40B4-BE49-F238E27FC236}">
                        <a16:creationId xmlns:a16="http://schemas.microsoft.com/office/drawing/2014/main" id="{60F4DAA2-20F9-B154-4FB7-CBA1DF56E603}"/>
                      </a:ext>
                    </a:extLst>
                  </p:cNvPr>
                  <p:cNvCxnSpPr/>
                  <p:nvPr/>
                </p:nvCxnSpPr>
                <p:spPr>
                  <a:xfrm rot="5400000" flipH="1">
                    <a:off x="1643316" y="582613"/>
                    <a:ext cx="203200" cy="277495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DCF0A5D9-0511-106F-1904-76E25756CE4F}"/>
                    </a:ext>
                  </a:extLst>
                </p:cNvPr>
                <p:cNvSpPr/>
                <p:nvPr/>
              </p:nvSpPr>
              <p:spPr>
                <a:xfrm>
                  <a:off x="3245771" y="1758998"/>
                  <a:ext cx="1689041" cy="6022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buNone/>
                  </a:pPr>
                  <a:r>
                    <a:rPr lang="fr-FR" sz="650" i="1" dirty="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Apports notionnels</a:t>
                  </a:r>
                  <a:endParaRPr lang="fr-RE" sz="1100" dirty="0">
                    <a:effectLst/>
                    <a:latin typeface="Microsoft Sans Serif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15000"/>
                    </a:lnSpc>
                    <a:buNone/>
                  </a:pPr>
                  <a:r>
                    <a:rPr lang="fr-FR" sz="650" i="1" dirty="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Démarche scientifique</a:t>
                  </a:r>
                  <a:endParaRPr lang="fr-RE" sz="1100" dirty="0">
                    <a:effectLst/>
                    <a:latin typeface="Microsoft Sans Serif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15000"/>
                    </a:lnSpc>
                    <a:buNone/>
                  </a:pPr>
                  <a:r>
                    <a:rPr lang="fr-FR" sz="650" i="1" dirty="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(Protocole expérimental)</a:t>
                  </a:r>
                  <a:endParaRPr lang="fr-RE" sz="1100" dirty="0">
                    <a:effectLst/>
                    <a:latin typeface="Microsoft Sans Serif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15000"/>
                    </a:lnSpc>
                  </a:pPr>
                  <a:r>
                    <a:rPr lang="fr-FR" sz="650" b="1" dirty="0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Analyser, prévoir, valider des solutions</a:t>
                  </a:r>
                  <a:endParaRPr lang="fr-RE" sz="1100" dirty="0">
                    <a:effectLst/>
                    <a:latin typeface="Microsoft Sans Serif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2E5E2DFF-BAE3-1280-0BDD-FB2FA37F424A}"/>
                    </a:ext>
                  </a:extLst>
                </p:cNvPr>
                <p:cNvSpPr/>
                <p:nvPr/>
              </p:nvSpPr>
              <p:spPr>
                <a:xfrm>
                  <a:off x="0" y="1758998"/>
                  <a:ext cx="1689041" cy="68014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buNone/>
                  </a:pPr>
                  <a:r>
                    <a:rPr lang="fr-FR" sz="650" i="1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Apports notionnels</a:t>
                  </a:r>
                  <a:endParaRPr lang="fr-RE" sz="1100">
                    <a:effectLst/>
                    <a:latin typeface="Microsoft Sans Serif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15000"/>
                    </a:lnSpc>
                    <a:buNone/>
                  </a:pPr>
                  <a:r>
                    <a:rPr lang="fr-FR" sz="650" i="1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Démarche scientifique</a:t>
                  </a:r>
                  <a:endParaRPr lang="fr-RE" sz="1100">
                    <a:effectLst/>
                    <a:latin typeface="Microsoft Sans Serif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15000"/>
                    </a:lnSpc>
                    <a:buNone/>
                  </a:pPr>
                  <a:r>
                    <a:rPr lang="fr-FR" sz="650" i="1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(Protocole expérimental)</a:t>
                  </a:r>
                  <a:endParaRPr lang="fr-RE" sz="1100">
                    <a:effectLst/>
                    <a:latin typeface="Microsoft Sans Serif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15000"/>
                    </a:lnSpc>
                    <a:buNone/>
                  </a:pPr>
                  <a:r>
                    <a:rPr lang="fr-FR" sz="650" b="1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Analyser, prévoir, valider des solutions</a:t>
                  </a:r>
                  <a:endParaRPr lang="fr-RE" sz="1100">
                    <a:effectLst/>
                    <a:latin typeface="Microsoft Sans Serif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15000"/>
                    </a:lnSpc>
                  </a:pPr>
                  <a:r>
                    <a:rPr lang="fr-FR" sz="650" i="1">
                      <a:solidFill>
                        <a:srgbClr val="000000"/>
                      </a:solidFill>
                      <a:effectLst/>
                      <a:latin typeface="Microsoft Sans Serif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Valider un modèle de simulation</a:t>
                  </a:r>
                  <a:endParaRPr lang="fr-RE" sz="1100">
                    <a:effectLst/>
                    <a:latin typeface="Microsoft Sans Serif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C771FCB-8305-B7D1-7274-4D341ED0A5CC}"/>
                </a:ext>
              </a:extLst>
            </p:cNvPr>
            <p:cNvSpPr/>
            <p:nvPr/>
          </p:nvSpPr>
          <p:spPr>
            <a:xfrm>
              <a:off x="1867988" y="1169124"/>
              <a:ext cx="1184695" cy="6719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115000"/>
                </a:lnSpc>
                <a:buNone/>
              </a:pPr>
              <a:r>
                <a:rPr lang="fr-FR" sz="650" i="1" dirty="0">
                  <a:solidFill>
                    <a:srgbClr val="000000"/>
                  </a:solidFill>
                  <a:effectLst/>
                  <a:latin typeface="Microsoft Sans Serif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Apports notionnels :</a:t>
              </a:r>
              <a:endParaRPr lang="fr-RE" sz="1100" dirty="0"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80340" indent="-90170" algn="l">
                <a:lnSpc>
                  <a:spcPct val="115000"/>
                </a:lnSpc>
                <a:buNone/>
              </a:pPr>
              <a:r>
                <a:rPr lang="fr-FR" sz="650" i="1" dirty="0">
                  <a:solidFill>
                    <a:srgbClr val="000000"/>
                  </a:solidFill>
                  <a:effectLst/>
                  <a:latin typeface="Microsoft Sans Serif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*Cadre de conception</a:t>
              </a:r>
              <a:endParaRPr lang="fr-RE" sz="1100" dirty="0"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80340" indent="-90170" algn="l">
                <a:lnSpc>
                  <a:spcPct val="115000"/>
                </a:lnSpc>
                <a:buNone/>
              </a:pPr>
              <a:r>
                <a:rPr lang="fr-FR" sz="650" i="1" dirty="0">
                  <a:solidFill>
                    <a:srgbClr val="000000"/>
                  </a:solidFill>
                  <a:effectLst/>
                  <a:latin typeface="Microsoft Sans Serif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*Fonctionnels</a:t>
              </a:r>
              <a:endParaRPr lang="fr-RE" sz="1100" dirty="0"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80340" indent="-90170" algn="l">
                <a:lnSpc>
                  <a:spcPct val="115000"/>
                </a:lnSpc>
                <a:buNone/>
              </a:pPr>
              <a:r>
                <a:rPr lang="fr-FR" sz="650" i="1" dirty="0">
                  <a:solidFill>
                    <a:srgbClr val="000000"/>
                  </a:solidFill>
                  <a:effectLst/>
                  <a:latin typeface="Microsoft Sans Serif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*Structurels</a:t>
              </a:r>
              <a:endParaRPr lang="fr-RE" sz="1100" dirty="0"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80340" indent="-90170" algn="l">
                <a:lnSpc>
                  <a:spcPct val="115000"/>
                </a:lnSpc>
                <a:buNone/>
              </a:pPr>
              <a:r>
                <a:rPr lang="fr-FR" sz="650" i="1" dirty="0">
                  <a:solidFill>
                    <a:srgbClr val="000000"/>
                  </a:solidFill>
                  <a:effectLst/>
                  <a:latin typeface="Microsoft Sans Serif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*Comportementaux</a:t>
              </a:r>
              <a:endParaRPr lang="fr-RE" sz="1100" dirty="0"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</a:pPr>
              <a:r>
                <a:rPr lang="fr-FR" sz="650" b="1" dirty="0">
                  <a:solidFill>
                    <a:srgbClr val="000000"/>
                  </a:solidFill>
                  <a:effectLst/>
                  <a:latin typeface="Microsoft Sans Serif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fr-RE" sz="1100" dirty="0"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7D386AB-6FD3-2564-00BA-00D33629D8C8}"/>
              </a:ext>
            </a:extLst>
          </p:cNvPr>
          <p:cNvSpPr/>
          <p:nvPr/>
        </p:nvSpPr>
        <p:spPr>
          <a:xfrm>
            <a:off x="4586716" y="781713"/>
            <a:ext cx="4413744" cy="14864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>
                <a:solidFill>
                  <a:schemeClr val="accent1">
                    <a:lumMod val="50000"/>
                  </a:schemeClr>
                </a:solidFill>
              </a:rPr>
              <a:t>CPGE : Enseignement scientifique pour être Ingénieur</a:t>
            </a:r>
          </a:p>
          <a:p>
            <a:pPr algn="ctr"/>
            <a:r>
              <a:rPr lang="fr-FR" sz="1400" i="1" dirty="0">
                <a:solidFill>
                  <a:schemeClr val="accent1">
                    <a:lumMod val="50000"/>
                  </a:schemeClr>
                </a:solidFill>
              </a:rPr>
              <a:t>SI : Enseignement général pour l’étude de comportement d’un système pluri technologique</a:t>
            </a:r>
          </a:p>
          <a:p>
            <a:pPr algn="ctr"/>
            <a:r>
              <a:rPr lang="fr-FR" sz="1400" i="1" dirty="0">
                <a:solidFill>
                  <a:schemeClr val="accent1">
                    <a:lumMod val="50000"/>
                  </a:schemeClr>
                </a:solidFill>
              </a:rPr>
              <a:t>STI2D : Enseignement technologique de base pour comprendre le fonctionnement d’un objet technique</a:t>
            </a:r>
          </a:p>
          <a:p>
            <a:pPr algn="ctr"/>
            <a:r>
              <a:rPr lang="fr-FR" sz="1400" i="1" dirty="0">
                <a:solidFill>
                  <a:schemeClr val="accent1">
                    <a:lumMod val="50000"/>
                  </a:schemeClr>
                </a:solidFill>
              </a:rPr>
              <a:t>BTS : </a:t>
            </a:r>
            <a:r>
              <a:rPr lang="fr-FR" sz="1400" i="1" dirty="0">
                <a:solidFill>
                  <a:srgbClr val="FF0000"/>
                </a:solidFill>
              </a:rPr>
              <a:t>à chercher dans le référentiel</a:t>
            </a:r>
            <a:endParaRPr lang="fr-FR" sz="1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4264147-7A24-D837-56FA-8D326A31C377}"/>
              </a:ext>
            </a:extLst>
          </p:cNvPr>
          <p:cNvSpPr/>
          <p:nvPr/>
        </p:nvSpPr>
        <p:spPr>
          <a:xfrm>
            <a:off x="56406" y="287022"/>
            <a:ext cx="3526971" cy="3780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FINALITÉ DE FORMATION</a:t>
            </a:r>
          </a:p>
        </p:txBody>
      </p:sp>
    </p:spTree>
    <p:extLst>
      <p:ext uri="{BB962C8B-B14F-4D97-AF65-F5344CB8AC3E}">
        <p14:creationId xmlns:p14="http://schemas.microsoft.com/office/powerpoint/2010/main" val="1885635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C09914-2D91-9C50-0BE5-9D660BEC333E}"/>
              </a:ext>
            </a:extLst>
          </p:cNvPr>
          <p:cNvSpPr/>
          <p:nvPr/>
        </p:nvSpPr>
        <p:spPr>
          <a:xfrm>
            <a:off x="78376" y="3340174"/>
            <a:ext cx="3788222" cy="5880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C5. Dimensionner et/ou Vérifier des éléments simples d’un ouvrage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0E8D4C-7F82-356D-9BE4-22C16558EFB2}"/>
              </a:ext>
            </a:extLst>
          </p:cNvPr>
          <p:cNvSpPr/>
          <p:nvPr/>
        </p:nvSpPr>
        <p:spPr>
          <a:xfrm>
            <a:off x="4572000" y="1866394"/>
            <a:ext cx="987988" cy="37809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COB5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C3F33D-E5F2-AB3D-654F-F8B1CD9B6EB4}"/>
              </a:ext>
            </a:extLst>
          </p:cNvPr>
          <p:cNvSpPr/>
          <p:nvPr/>
        </p:nvSpPr>
        <p:spPr>
          <a:xfrm>
            <a:off x="78376" y="1781621"/>
            <a:ext cx="3788222" cy="5476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i="1" dirty="0">
                <a:solidFill>
                  <a:schemeClr val="accent1">
                    <a:lumMod val="50000"/>
                  </a:schemeClr>
                </a:solidFill>
              </a:rPr>
              <a:t>C3. Analyser le fonctionnement de la structure porteuse d’un bâtiment</a:t>
            </a:r>
            <a:endParaRPr lang="fr-FR" i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65E6A1-32C4-75EA-7256-C32F75C7A41A}"/>
              </a:ext>
            </a:extLst>
          </p:cNvPr>
          <p:cNvSpPr/>
          <p:nvPr/>
        </p:nvSpPr>
        <p:spPr>
          <a:xfrm>
            <a:off x="5832565" y="1824008"/>
            <a:ext cx="3177535" cy="46286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S 8.4 – Descente des charges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11C3C4-F603-228C-5013-146CCB3B96D1}"/>
              </a:ext>
            </a:extLst>
          </p:cNvPr>
          <p:cNvSpPr/>
          <p:nvPr/>
        </p:nvSpPr>
        <p:spPr>
          <a:xfrm>
            <a:off x="4572000" y="3013368"/>
            <a:ext cx="987988" cy="37809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accent1">
                    <a:lumMod val="50000"/>
                  </a:schemeClr>
                </a:solidFill>
              </a:rPr>
              <a:t>CCS3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C4D046-057A-84BB-FAAA-68076A945754}"/>
              </a:ext>
            </a:extLst>
          </p:cNvPr>
          <p:cNvSpPr/>
          <p:nvPr/>
        </p:nvSpPr>
        <p:spPr>
          <a:xfrm>
            <a:off x="4572000" y="3904538"/>
            <a:ext cx="987988" cy="37809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accent1">
                    <a:lumMod val="50000"/>
                  </a:schemeClr>
                </a:solidFill>
              </a:rPr>
              <a:t>MS1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90EC20-F2B4-EE84-7B5E-530B3A2D3221}"/>
              </a:ext>
            </a:extLst>
          </p:cNvPr>
          <p:cNvSpPr/>
          <p:nvPr/>
        </p:nvSpPr>
        <p:spPr>
          <a:xfrm>
            <a:off x="5832564" y="2970983"/>
            <a:ext cx="3177535" cy="46286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S 8.6 – Mécanique des sols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38F1C7-695A-5E04-8708-0BD9CAB56B13}"/>
              </a:ext>
            </a:extLst>
          </p:cNvPr>
          <p:cNvSpPr/>
          <p:nvPr/>
        </p:nvSpPr>
        <p:spPr>
          <a:xfrm>
            <a:off x="5861965" y="3752334"/>
            <a:ext cx="3177535" cy="68250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S 8.1 – Modélisation d’un élément de structure</a:t>
            </a:r>
          </a:p>
        </p:txBody>
      </p:sp>
      <p:sp>
        <p:nvSpPr>
          <p:cNvPr id="10" name="Flèche vers la droite 9">
            <a:extLst>
              <a:ext uri="{FF2B5EF4-FFF2-40B4-BE49-F238E27FC236}">
                <a16:creationId xmlns:a16="http://schemas.microsoft.com/office/drawing/2014/main" id="{E2787983-4CBE-2595-E3F6-12B9B070F760}"/>
              </a:ext>
            </a:extLst>
          </p:cNvPr>
          <p:cNvSpPr/>
          <p:nvPr/>
        </p:nvSpPr>
        <p:spPr>
          <a:xfrm>
            <a:off x="3917115" y="3546565"/>
            <a:ext cx="502920" cy="28085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a droite 10">
            <a:extLst>
              <a:ext uri="{FF2B5EF4-FFF2-40B4-BE49-F238E27FC236}">
                <a16:creationId xmlns:a16="http://schemas.microsoft.com/office/drawing/2014/main" id="{F02C3AD4-4610-9F70-2CFF-64291CC53D00}"/>
              </a:ext>
            </a:extLst>
          </p:cNvPr>
          <p:cNvSpPr/>
          <p:nvPr/>
        </p:nvSpPr>
        <p:spPr>
          <a:xfrm>
            <a:off x="3910576" y="1950576"/>
            <a:ext cx="502920" cy="28085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541B6D-044A-150B-DCF6-855B5B006852}"/>
              </a:ext>
            </a:extLst>
          </p:cNvPr>
          <p:cNvSpPr/>
          <p:nvPr/>
        </p:nvSpPr>
        <p:spPr>
          <a:xfrm>
            <a:off x="78376" y="898068"/>
            <a:ext cx="1611085" cy="3780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TS1 BAT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789413-340D-FC3F-E2AD-87CCA62A53E3}"/>
              </a:ext>
            </a:extLst>
          </p:cNvPr>
          <p:cNvSpPr/>
          <p:nvPr/>
        </p:nvSpPr>
        <p:spPr>
          <a:xfrm>
            <a:off x="4973682" y="897678"/>
            <a:ext cx="4048250" cy="3780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COMPÉTENCES ET SAVOIRS ASSOCIÉS</a:t>
            </a:r>
          </a:p>
        </p:txBody>
      </p:sp>
    </p:spTree>
    <p:extLst>
      <p:ext uri="{BB962C8B-B14F-4D97-AF65-F5344CB8AC3E}">
        <p14:creationId xmlns:p14="http://schemas.microsoft.com/office/powerpoint/2010/main" val="2823633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C8C39-F84D-D4C7-A3CD-65E7FB060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6CFD68-7409-9356-5F0C-5ADDDEEC5EBC}"/>
              </a:ext>
            </a:extLst>
          </p:cNvPr>
          <p:cNvSpPr/>
          <p:nvPr/>
        </p:nvSpPr>
        <p:spPr>
          <a:xfrm>
            <a:off x="104500" y="1291629"/>
            <a:ext cx="987988" cy="37809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COB5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086418-62DA-99FE-A9EF-36F1461D7892}"/>
              </a:ext>
            </a:extLst>
          </p:cNvPr>
          <p:cNvSpPr/>
          <p:nvPr/>
        </p:nvSpPr>
        <p:spPr>
          <a:xfrm>
            <a:off x="1365064" y="1249243"/>
            <a:ext cx="3177535" cy="46286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S 8.4 – Descente des charges</a:t>
            </a:r>
          </a:p>
        </p:txBody>
      </p:sp>
      <p:sp>
        <p:nvSpPr>
          <p:cNvPr id="12" name="Textbox 393">
            <a:extLst>
              <a:ext uri="{FF2B5EF4-FFF2-40B4-BE49-F238E27FC236}">
                <a16:creationId xmlns:a16="http://schemas.microsoft.com/office/drawing/2014/main" id="{4D5CBDED-8FC9-90CE-A4AC-55FE76590AF2}"/>
              </a:ext>
            </a:extLst>
          </p:cNvPr>
          <p:cNvSpPr txBox="1">
            <a:spLocks/>
          </p:cNvSpPr>
          <p:nvPr/>
        </p:nvSpPr>
        <p:spPr>
          <a:xfrm>
            <a:off x="1724288" y="3798001"/>
            <a:ext cx="6328954" cy="767471"/>
          </a:xfrm>
          <a:prstGeom prst="rect">
            <a:avLst/>
          </a:prstGeom>
          <a:solidFill>
            <a:schemeClr val="bg1">
              <a:alpha val="43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endPos="0" dist="50800" dir="5400000" sy="-100000" algn="bl" rotWithShape="0"/>
          </a:effectLst>
        </p:spPr>
        <p:txBody>
          <a:bodyPr wrap="square" lIns="0" tIns="0" rIns="0" bIns="0" rtlCol="0">
            <a:noAutofit/>
          </a:bodyPr>
          <a:lstStyle/>
          <a:p>
            <a:pPr marL="44450" algn="ctr">
              <a:spcBef>
                <a:spcPts val="420"/>
              </a:spcBef>
              <a:buNone/>
            </a:pPr>
            <a:r>
              <a:rPr lang="fr-RE" sz="2000" i="1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S5</a:t>
            </a:r>
            <a:endParaRPr lang="fr-RE" sz="1100" i="1" kern="100" spc="31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" algn="ctr">
              <a:spcBef>
                <a:spcPts val="420"/>
              </a:spcBef>
              <a:buNone/>
            </a:pPr>
            <a:r>
              <a:rPr lang="fr-RE" sz="1100" b="1" i="1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</a:t>
            </a:r>
            <a:r>
              <a:rPr lang="fr-RE" sz="1100" b="1" i="1" kern="100" spc="-1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RE" sz="1100" b="1" i="1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assurer la stabilité de la structure</a:t>
            </a:r>
            <a:endParaRPr lang="fr-RE" sz="12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" algn="ctr">
              <a:spcBef>
                <a:spcPts val="80"/>
              </a:spcBef>
            </a:pPr>
            <a:r>
              <a:rPr lang="fr-RE" sz="11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ANALYSER,</a:t>
            </a:r>
            <a:r>
              <a:rPr lang="fr-RE" sz="1100" b="1" kern="100" spc="5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RE" sz="11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CONCEVOIR,</a:t>
            </a:r>
            <a:r>
              <a:rPr lang="fr-RE" sz="1100" b="1" kern="100" spc="1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RE" sz="11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COMPARER, JUSTIFIER :</a:t>
            </a:r>
            <a:r>
              <a:rPr lang="fr-RE" sz="1100" b="1" kern="100" spc="1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RE" sz="11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ÉTUDE D’UNE</a:t>
            </a:r>
            <a:r>
              <a:rPr lang="fr-RE" sz="1100" b="1" kern="100" spc="15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RE" sz="11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FONDATION PROFONDE</a:t>
            </a:r>
            <a:endParaRPr lang="fr-RE" sz="12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5E0A5533-7C8D-C641-DAE2-92CA8238C8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943044"/>
              </p:ext>
            </p:extLst>
          </p:nvPr>
        </p:nvGraphicFramePr>
        <p:xfrm>
          <a:off x="5381898" y="1675720"/>
          <a:ext cx="3605347" cy="1322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8617">
                  <a:extLst>
                    <a:ext uri="{9D8B030D-6E8A-4147-A177-3AD203B41FA5}">
                      <a16:colId xmlns:a16="http://schemas.microsoft.com/office/drawing/2014/main" val="3418713560"/>
                    </a:ext>
                  </a:extLst>
                </a:gridCol>
                <a:gridCol w="1606730">
                  <a:extLst>
                    <a:ext uri="{9D8B030D-6E8A-4147-A177-3AD203B41FA5}">
                      <a16:colId xmlns:a16="http://schemas.microsoft.com/office/drawing/2014/main" val="3397477394"/>
                    </a:ext>
                  </a:extLst>
                </a:gridCol>
              </a:tblGrid>
              <a:tr h="315027">
                <a:tc gridSpan="2">
                  <a:txBody>
                    <a:bodyPr/>
                    <a:lstStyle/>
                    <a:p>
                      <a:pPr marL="201295" algn="ctr">
                        <a:lnSpc>
                          <a:spcPct val="115000"/>
                        </a:lnSpc>
                        <a:buNone/>
                      </a:pPr>
                      <a:r>
                        <a:rPr lang="fr-RE" sz="1200" b="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STEM Co Enseignement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fr-RE" sz="11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980952"/>
                  </a:ext>
                </a:extLst>
              </a:tr>
              <a:tr h="481965">
                <a:tc>
                  <a:txBody>
                    <a:bodyPr/>
                    <a:lstStyle/>
                    <a:p>
                      <a:pPr marL="201295" algn="just">
                        <a:lnSpc>
                          <a:spcPct val="115000"/>
                        </a:lnSpc>
                        <a:buNone/>
                      </a:pPr>
                      <a:r>
                        <a:rPr lang="fr-RE" sz="1100" b="0" dirty="0">
                          <a:solidFill>
                            <a:schemeClr val="tx1"/>
                          </a:solidFill>
                          <a:effectLst/>
                        </a:rPr>
                        <a:t>Mathématiques</a:t>
                      </a:r>
                      <a:endParaRPr lang="fr-RE" sz="1100" b="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RE" sz="1100" dirty="0">
                          <a:effectLst/>
                        </a:rPr>
                        <a:t>Physique Chimie</a:t>
                      </a:r>
                      <a:endParaRPr lang="fr-RE" sz="11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775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" lvl="0" indent="-635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-"/>
                        <a:tabLst/>
                      </a:pPr>
                      <a:r>
                        <a:rPr lang="fr-RE" sz="1100" b="0" dirty="0">
                          <a:solidFill>
                            <a:schemeClr val="tx1"/>
                          </a:solidFill>
                          <a:effectLst/>
                        </a:rPr>
                        <a:t> Configurations géométriques</a:t>
                      </a:r>
                    </a:p>
                    <a:p>
                      <a:pPr marL="6350" lvl="0" indent="-635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-"/>
                        <a:tabLst/>
                      </a:pPr>
                      <a:r>
                        <a:rPr lang="fr-RE" sz="1100" b="0" dirty="0">
                          <a:solidFill>
                            <a:schemeClr val="tx1"/>
                          </a:solidFill>
                          <a:effectLst/>
                        </a:rPr>
                        <a:t> Fonction d’une variable réelle</a:t>
                      </a:r>
                      <a:endParaRPr lang="fr-RE" sz="1100" b="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-"/>
                        <a:tabLst/>
                      </a:pPr>
                      <a:r>
                        <a:rPr lang="fr-RE" sz="1100" dirty="0">
                          <a:effectLst/>
                        </a:rPr>
                        <a:t> Mécanique</a:t>
                      </a:r>
                    </a:p>
                    <a:p>
                      <a:pPr marL="136525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-"/>
                        <a:tabLst/>
                      </a:pPr>
                      <a:r>
                        <a:rPr lang="fr-RE" sz="1100" dirty="0">
                          <a:effectLst/>
                        </a:rPr>
                        <a:t> Thermique</a:t>
                      </a:r>
                      <a:endParaRPr lang="fr-RE" sz="1100" dirty="0">
                        <a:effectLst/>
                        <a:latin typeface="Microsoft Sans Serif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786542"/>
                  </a:ext>
                </a:extLst>
              </a:tr>
            </a:tbl>
          </a:graphicData>
        </a:graphic>
      </p:graphicFrame>
      <p:sp>
        <p:nvSpPr>
          <p:cNvPr id="15" name="Croix 14">
            <a:extLst>
              <a:ext uri="{FF2B5EF4-FFF2-40B4-BE49-F238E27FC236}">
                <a16:creationId xmlns:a16="http://schemas.microsoft.com/office/drawing/2014/main" id="{5A4CE3C0-57AA-CD87-28F4-3A926A1D3532}"/>
              </a:ext>
            </a:extLst>
          </p:cNvPr>
          <p:cNvSpPr/>
          <p:nvPr/>
        </p:nvSpPr>
        <p:spPr>
          <a:xfrm>
            <a:off x="4820194" y="2351314"/>
            <a:ext cx="306977" cy="352697"/>
          </a:xfrm>
          <a:prstGeom prst="plus">
            <a:avLst>
              <a:gd name="adj" fmla="val 3138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vers la droite 15">
            <a:extLst>
              <a:ext uri="{FF2B5EF4-FFF2-40B4-BE49-F238E27FC236}">
                <a16:creationId xmlns:a16="http://schemas.microsoft.com/office/drawing/2014/main" id="{56424D05-30DA-7BD7-D041-2F56F8C225D9}"/>
              </a:ext>
            </a:extLst>
          </p:cNvPr>
          <p:cNvSpPr/>
          <p:nvPr/>
        </p:nvSpPr>
        <p:spPr>
          <a:xfrm>
            <a:off x="754370" y="3995590"/>
            <a:ext cx="610694" cy="37229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40CA7F-CDD6-2CFC-9FD8-AB96CBC109BE}"/>
              </a:ext>
            </a:extLst>
          </p:cNvPr>
          <p:cNvSpPr/>
          <p:nvPr/>
        </p:nvSpPr>
        <p:spPr>
          <a:xfrm>
            <a:off x="4973682" y="897678"/>
            <a:ext cx="4048250" cy="3780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COMPÉTENCES ET SAVOIRS ASSOCIÉS</a:t>
            </a:r>
          </a:p>
        </p:txBody>
      </p:sp>
    </p:spTree>
    <p:extLst>
      <p:ext uri="{BB962C8B-B14F-4D97-AF65-F5344CB8AC3E}">
        <p14:creationId xmlns:p14="http://schemas.microsoft.com/office/powerpoint/2010/main" val="1897446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C1526CD-57E6-7C77-AB86-2E3AFBFA5A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771365"/>
              </p:ext>
            </p:extLst>
          </p:nvPr>
        </p:nvGraphicFramePr>
        <p:xfrm>
          <a:off x="319878" y="1873813"/>
          <a:ext cx="8654305" cy="16675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7718">
                  <a:extLst>
                    <a:ext uri="{9D8B030D-6E8A-4147-A177-3AD203B41FA5}">
                      <a16:colId xmlns:a16="http://schemas.microsoft.com/office/drawing/2014/main" val="2169686544"/>
                    </a:ext>
                  </a:extLst>
                </a:gridCol>
                <a:gridCol w="3068801">
                  <a:extLst>
                    <a:ext uri="{9D8B030D-6E8A-4147-A177-3AD203B41FA5}">
                      <a16:colId xmlns:a16="http://schemas.microsoft.com/office/drawing/2014/main" val="29171965"/>
                    </a:ext>
                  </a:extLst>
                </a:gridCol>
                <a:gridCol w="3687786">
                  <a:extLst>
                    <a:ext uri="{9D8B030D-6E8A-4147-A177-3AD203B41FA5}">
                      <a16:colId xmlns:a16="http://schemas.microsoft.com/office/drawing/2014/main" val="1929201170"/>
                    </a:ext>
                  </a:extLst>
                </a:gridCol>
              </a:tblGrid>
              <a:tr h="534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RE" sz="1100" dirty="0">
                          <a:solidFill>
                            <a:schemeClr val="tx1"/>
                          </a:solidFill>
                          <a:effectLst/>
                        </a:rPr>
                        <a:t>COPETENCES</a:t>
                      </a:r>
                      <a:endParaRPr lang="fr-RE" sz="14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5245" marR="274320" algn="ctr">
                        <a:lnSpc>
                          <a:spcPct val="115000"/>
                        </a:lnSpc>
                        <a:buNone/>
                      </a:pPr>
                      <a:r>
                        <a:rPr lang="fr-RE" sz="1100" dirty="0">
                          <a:solidFill>
                            <a:schemeClr val="tx1"/>
                          </a:solidFill>
                          <a:effectLst/>
                        </a:rPr>
                        <a:t>SAVOIRS ASSOCIÉS</a:t>
                      </a:r>
                      <a:endParaRPr lang="fr-RE" sz="14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RE" sz="1100" dirty="0">
                          <a:solidFill>
                            <a:schemeClr val="tx1"/>
                          </a:solidFill>
                          <a:effectLst/>
                        </a:rPr>
                        <a:t>CONNAISSANCES</a:t>
                      </a:r>
                      <a:endParaRPr lang="fr-RE" sz="14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835171"/>
                  </a:ext>
                </a:extLst>
              </a:tr>
              <a:tr h="462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RE" sz="1400" dirty="0">
                          <a:solidFill>
                            <a:schemeClr val="tx1"/>
                          </a:solidFill>
                          <a:effectLst/>
                        </a:rPr>
                        <a:t>CCS1 – MS 2</a:t>
                      </a:r>
                      <a:endParaRPr lang="fr-RE" sz="14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0" algn="just">
                        <a:lnSpc>
                          <a:spcPct val="115000"/>
                        </a:lnSpc>
                        <a:buNone/>
                        <a:tabLst/>
                      </a:pPr>
                      <a:r>
                        <a:rPr lang="fr-RE" sz="1100" dirty="0">
                          <a:effectLst/>
                        </a:rPr>
                        <a:t>S8.5 Application de la règlementation au calcul des structures.</a:t>
                      </a:r>
                      <a:endParaRPr lang="fr-RE" sz="14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fr-RE" sz="1100" dirty="0">
                          <a:effectLst/>
                        </a:rPr>
                        <a:t>Notions règlementaires de base : approche semi-probabiliste de la sécurité d’une structure.</a:t>
                      </a:r>
                      <a:endParaRPr lang="fr-RE" sz="14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94308"/>
                  </a:ext>
                </a:extLst>
              </a:tr>
              <a:tr h="670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RE" sz="1400" dirty="0">
                          <a:solidFill>
                            <a:schemeClr val="tx1"/>
                          </a:solidFill>
                          <a:effectLst/>
                        </a:rPr>
                        <a:t>MS1</a:t>
                      </a:r>
                      <a:endParaRPr lang="fr-RE" sz="14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fr-RE" sz="1100" dirty="0">
                          <a:effectLst/>
                        </a:rPr>
                        <a:t>S8.3 Résistance des matériaux.</a:t>
                      </a:r>
                      <a:endParaRPr lang="fr-RE" sz="14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fr-RE" sz="1100" dirty="0">
                          <a:effectLst/>
                        </a:rPr>
                        <a:t>Hypothèses de la résistance des matériaux.</a:t>
                      </a:r>
                      <a:endParaRPr lang="fr-RE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fr-RE" sz="1100" dirty="0">
                          <a:effectLst/>
                        </a:rPr>
                        <a:t>Identifier le type d’élément (poutre, plaque, </a:t>
                      </a:r>
                      <a:r>
                        <a:rPr lang="fr-RE" sz="1100" dirty="0" err="1">
                          <a:effectLst/>
                        </a:rPr>
                        <a:t>etc</a:t>
                      </a:r>
                      <a:r>
                        <a:rPr lang="fr-RE" sz="1100" dirty="0">
                          <a:effectLst/>
                        </a:rPr>
                        <a:t>) à partir des hypothèses de la résistance des matériaux.</a:t>
                      </a:r>
                      <a:endParaRPr lang="fr-RE" sz="14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94423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CD6349C-3925-B360-F86B-5D374A9708BC}"/>
              </a:ext>
            </a:extLst>
          </p:cNvPr>
          <p:cNvSpPr/>
          <p:nvPr/>
        </p:nvSpPr>
        <p:spPr>
          <a:xfrm>
            <a:off x="319878" y="1263828"/>
            <a:ext cx="5755245" cy="3780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03 pré requis max : notions fondamentales de base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03F6B0-13AF-FC0E-FE18-1AC71BFFC471}"/>
              </a:ext>
            </a:extLst>
          </p:cNvPr>
          <p:cNvSpPr/>
          <p:nvPr/>
        </p:nvSpPr>
        <p:spPr>
          <a:xfrm>
            <a:off x="56406" y="287022"/>
            <a:ext cx="3526971" cy="3780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PRÉ REQUIS</a:t>
            </a:r>
          </a:p>
        </p:txBody>
      </p:sp>
    </p:spTree>
    <p:extLst>
      <p:ext uri="{BB962C8B-B14F-4D97-AF65-F5344CB8AC3E}">
        <p14:creationId xmlns:p14="http://schemas.microsoft.com/office/powerpoint/2010/main" val="34219508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18901</TotalTime>
  <Words>1835</Words>
  <Application>Microsoft Office PowerPoint</Application>
  <PresentationFormat>Affichage à l'écran (16:9)</PresentationFormat>
  <Paragraphs>412</Paragraphs>
  <Slides>22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Arial</vt:lpstr>
      <vt:lpstr>Calibri</vt:lpstr>
      <vt:lpstr>Microsoft Sans Serif</vt:lpstr>
      <vt:lpstr>Thème Office</vt:lpstr>
      <vt:lpstr>1_Thème Office</vt:lpstr>
      <vt:lpstr>2_Thème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Didier MANGLON</dc:creator>
  <cp:lastModifiedBy>Michel Wendling</cp:lastModifiedBy>
  <cp:revision>1887</cp:revision>
  <dcterms:created xsi:type="dcterms:W3CDTF">2017-06-07T19:02:30Z</dcterms:created>
  <dcterms:modified xsi:type="dcterms:W3CDTF">2025-06-14T09:23:19Z</dcterms:modified>
</cp:coreProperties>
</file>