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  <p:sldId id="281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umimoji="1" sz="1200" b="1" kern="1200">
        <a:solidFill>
          <a:schemeClr val="accent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CCFF"/>
    <a:srgbClr val="C0C0C0"/>
    <a:srgbClr val="009900"/>
    <a:srgbClr val="CC0000"/>
    <a:srgbClr val="808080"/>
    <a:srgbClr val="6699FF"/>
    <a:srgbClr val="FF0000"/>
    <a:srgbClr val="84B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9" autoAdjust="0"/>
    <p:restoredTop sz="94602" autoAdjust="0"/>
  </p:normalViewPr>
  <p:slideViewPr>
    <p:cSldViewPr snapToGrid="0">
      <p:cViewPr varScale="1">
        <p:scale>
          <a:sx n="91" d="100"/>
          <a:sy n="91" d="100"/>
        </p:scale>
        <p:origin x="1238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4" name="Freeform 4">
            <a:extLst>
              <a:ext uri="{FF2B5EF4-FFF2-40B4-BE49-F238E27FC236}">
                <a16:creationId xmlns:a16="http://schemas.microsoft.com/office/drawing/2014/main" id="{9412C263-C59A-4D32-BB9F-7ADCE34999CE}"/>
              </a:ext>
            </a:extLst>
          </p:cNvPr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>
              <a:gd name="T0" fmla="*/ 808 w 1429"/>
              <a:gd name="T1" fmla="*/ 283 h 1707"/>
              <a:gd name="T2" fmla="*/ 673 w 1429"/>
              <a:gd name="T3" fmla="*/ 252 h 1707"/>
              <a:gd name="T4" fmla="*/ 654 w 1429"/>
              <a:gd name="T5" fmla="*/ 0 h 1707"/>
              <a:gd name="T6" fmla="*/ 488 w 1429"/>
              <a:gd name="T7" fmla="*/ 13 h 1707"/>
              <a:gd name="T8" fmla="*/ 476 w 1429"/>
              <a:gd name="T9" fmla="*/ 252 h 1707"/>
              <a:gd name="T10" fmla="*/ 365 w 1429"/>
              <a:gd name="T11" fmla="*/ 290 h 1707"/>
              <a:gd name="T12" fmla="*/ 206 w 1429"/>
              <a:gd name="T13" fmla="*/ 86 h 1707"/>
              <a:gd name="T14" fmla="*/ 95 w 1429"/>
              <a:gd name="T15" fmla="*/ 148 h 1707"/>
              <a:gd name="T16" fmla="*/ 200 w 1429"/>
              <a:gd name="T17" fmla="*/ 376 h 1707"/>
              <a:gd name="T18" fmla="*/ 126 w 1429"/>
              <a:gd name="T19" fmla="*/ 450 h 1707"/>
              <a:gd name="T20" fmla="*/ 0 w 1429"/>
              <a:gd name="T21" fmla="*/ 423 h 1707"/>
              <a:gd name="T22" fmla="*/ 0 w 1429"/>
              <a:gd name="T23" fmla="*/ 1273 h 1707"/>
              <a:gd name="T24" fmla="*/ 101 w 1429"/>
              <a:gd name="T25" fmla="*/ 1226 h 1707"/>
              <a:gd name="T26" fmla="*/ 181 w 1429"/>
              <a:gd name="T27" fmla="*/ 1306 h 1707"/>
              <a:gd name="T28" fmla="*/ 70 w 1429"/>
              <a:gd name="T29" fmla="*/ 1509 h 1707"/>
              <a:gd name="T30" fmla="*/ 175 w 1429"/>
              <a:gd name="T31" fmla="*/ 1596 h 1707"/>
              <a:gd name="T32" fmla="*/ 365 w 1429"/>
              <a:gd name="T33" fmla="*/ 1411 h 1707"/>
              <a:gd name="T34" fmla="*/ 476 w 1429"/>
              <a:gd name="T35" fmla="*/ 1448 h 1707"/>
              <a:gd name="T36" fmla="*/ 501 w 1429"/>
              <a:gd name="T37" fmla="*/ 1700 h 1707"/>
              <a:gd name="T38" fmla="*/ 667 w 1429"/>
              <a:gd name="T39" fmla="*/ 1707 h 1707"/>
              <a:gd name="T40" fmla="*/ 685 w 1429"/>
              <a:gd name="T41" fmla="*/ 1442 h 1707"/>
              <a:gd name="T42" fmla="*/ 826 w 1429"/>
              <a:gd name="T43" fmla="*/ 1405 h 1707"/>
              <a:gd name="T44" fmla="*/ 993 w 1429"/>
              <a:gd name="T45" fmla="*/ 1590 h 1707"/>
              <a:gd name="T46" fmla="*/ 1103 w 1429"/>
              <a:gd name="T47" fmla="*/ 1522 h 1707"/>
              <a:gd name="T48" fmla="*/ 993 w 1429"/>
              <a:gd name="T49" fmla="*/ 1300 h 1707"/>
              <a:gd name="T50" fmla="*/ 1067 w 1429"/>
              <a:gd name="T51" fmla="*/ 1207 h 1707"/>
              <a:gd name="T52" fmla="*/ 1288 w 1429"/>
              <a:gd name="T53" fmla="*/ 1312 h 1707"/>
              <a:gd name="T54" fmla="*/ 1355 w 1429"/>
              <a:gd name="T55" fmla="*/ 1196 h 1707"/>
              <a:gd name="T56" fmla="*/ 1153 w 1429"/>
              <a:gd name="T57" fmla="*/ 1047 h 1707"/>
              <a:gd name="T58" fmla="*/ 1177 w 1429"/>
              <a:gd name="T59" fmla="*/ 918 h 1707"/>
              <a:gd name="T60" fmla="*/ 1429 w 1429"/>
              <a:gd name="T61" fmla="*/ 894 h 1707"/>
              <a:gd name="T62" fmla="*/ 1423 w 1429"/>
              <a:gd name="T63" fmla="*/ 764 h 1707"/>
              <a:gd name="T64" fmla="*/ 1171 w 1429"/>
              <a:gd name="T65" fmla="*/ 727 h 1707"/>
              <a:gd name="T66" fmla="*/ 1146 w 1429"/>
              <a:gd name="T67" fmla="*/ 629 h 1707"/>
              <a:gd name="T68" fmla="*/ 1349 w 1429"/>
              <a:gd name="T69" fmla="*/ 487 h 1707"/>
              <a:gd name="T70" fmla="*/ 1282 w 1429"/>
              <a:gd name="T71" fmla="*/ 370 h 1707"/>
              <a:gd name="T72" fmla="*/ 1054 w 1429"/>
              <a:gd name="T73" fmla="*/ 462 h 1707"/>
              <a:gd name="T74" fmla="*/ 980 w 1429"/>
              <a:gd name="T75" fmla="*/ 388 h 1707"/>
              <a:gd name="T76" fmla="*/ 1097 w 1429"/>
              <a:gd name="T77" fmla="*/ 173 h 1707"/>
              <a:gd name="T78" fmla="*/ 986 w 1429"/>
              <a:gd name="T79" fmla="*/ 105 h 1707"/>
              <a:gd name="T80" fmla="*/ 808 w 1429"/>
              <a:gd name="T81" fmla="*/ 28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05" name="Freeform 5">
            <a:extLst>
              <a:ext uri="{FF2B5EF4-FFF2-40B4-BE49-F238E27FC236}">
                <a16:creationId xmlns:a16="http://schemas.microsoft.com/office/drawing/2014/main" id="{96FAF82A-0499-4EC5-BD9E-3B34C8587DDC}"/>
              </a:ext>
            </a:extLst>
          </p:cNvPr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>
              <a:gd name="T0" fmla="*/ 335 w 528"/>
              <a:gd name="T1" fmla="*/ 56 h 496"/>
              <a:gd name="T2" fmla="*/ 293 w 528"/>
              <a:gd name="T3" fmla="*/ 46 h 496"/>
              <a:gd name="T4" fmla="*/ 288 w 528"/>
              <a:gd name="T5" fmla="*/ 0 h 496"/>
              <a:gd name="T6" fmla="*/ 238 w 528"/>
              <a:gd name="T7" fmla="*/ 0 h 496"/>
              <a:gd name="T8" fmla="*/ 232 w 528"/>
              <a:gd name="T9" fmla="*/ 46 h 496"/>
              <a:gd name="T10" fmla="*/ 198 w 528"/>
              <a:gd name="T11" fmla="*/ 58 h 496"/>
              <a:gd name="T12" fmla="*/ 146 w 528"/>
              <a:gd name="T13" fmla="*/ 0 h 496"/>
              <a:gd name="T14" fmla="*/ 114 w 528"/>
              <a:gd name="T15" fmla="*/ 14 h 496"/>
              <a:gd name="T16" fmla="*/ 147 w 528"/>
              <a:gd name="T17" fmla="*/ 84 h 496"/>
              <a:gd name="T18" fmla="*/ 124 w 528"/>
              <a:gd name="T19" fmla="*/ 107 h 496"/>
              <a:gd name="T20" fmla="*/ 50 w 528"/>
              <a:gd name="T21" fmla="*/ 81 h 496"/>
              <a:gd name="T22" fmla="*/ 32 w 528"/>
              <a:gd name="T23" fmla="*/ 109 h 496"/>
              <a:gd name="T24" fmla="*/ 90 w 528"/>
              <a:gd name="T25" fmla="*/ 159 h 496"/>
              <a:gd name="T26" fmla="*/ 80 w 528"/>
              <a:gd name="T27" fmla="*/ 197 h 496"/>
              <a:gd name="T28" fmla="*/ 2 w 528"/>
              <a:gd name="T29" fmla="*/ 202 h 496"/>
              <a:gd name="T30" fmla="*/ 0 w 528"/>
              <a:gd name="T31" fmla="*/ 244 h 496"/>
              <a:gd name="T32" fmla="*/ 80 w 528"/>
              <a:gd name="T33" fmla="*/ 256 h 496"/>
              <a:gd name="T34" fmla="*/ 88 w 528"/>
              <a:gd name="T35" fmla="*/ 292 h 496"/>
              <a:gd name="T36" fmla="*/ 29 w 528"/>
              <a:gd name="T37" fmla="*/ 345 h 496"/>
              <a:gd name="T38" fmla="*/ 50 w 528"/>
              <a:gd name="T39" fmla="*/ 378 h 496"/>
              <a:gd name="T40" fmla="*/ 116 w 528"/>
              <a:gd name="T41" fmla="*/ 347 h 496"/>
              <a:gd name="T42" fmla="*/ 141 w 528"/>
              <a:gd name="T43" fmla="*/ 372 h 496"/>
              <a:gd name="T44" fmla="*/ 107 w 528"/>
              <a:gd name="T45" fmla="*/ 435 h 496"/>
              <a:gd name="T46" fmla="*/ 139 w 528"/>
              <a:gd name="T47" fmla="*/ 462 h 496"/>
              <a:gd name="T48" fmla="*/ 198 w 528"/>
              <a:gd name="T49" fmla="*/ 404 h 496"/>
              <a:gd name="T50" fmla="*/ 232 w 528"/>
              <a:gd name="T51" fmla="*/ 416 h 496"/>
              <a:gd name="T52" fmla="*/ 240 w 528"/>
              <a:gd name="T53" fmla="*/ 494 h 496"/>
              <a:gd name="T54" fmla="*/ 292 w 528"/>
              <a:gd name="T55" fmla="*/ 496 h 496"/>
              <a:gd name="T56" fmla="*/ 297 w 528"/>
              <a:gd name="T57" fmla="*/ 414 h 496"/>
              <a:gd name="T58" fmla="*/ 341 w 528"/>
              <a:gd name="T59" fmla="*/ 403 h 496"/>
              <a:gd name="T60" fmla="*/ 393 w 528"/>
              <a:gd name="T61" fmla="*/ 460 h 496"/>
              <a:gd name="T62" fmla="*/ 427 w 528"/>
              <a:gd name="T63" fmla="*/ 439 h 496"/>
              <a:gd name="T64" fmla="*/ 393 w 528"/>
              <a:gd name="T65" fmla="*/ 370 h 496"/>
              <a:gd name="T66" fmla="*/ 416 w 528"/>
              <a:gd name="T67" fmla="*/ 341 h 496"/>
              <a:gd name="T68" fmla="*/ 484 w 528"/>
              <a:gd name="T69" fmla="*/ 374 h 496"/>
              <a:gd name="T70" fmla="*/ 505 w 528"/>
              <a:gd name="T71" fmla="*/ 338 h 496"/>
              <a:gd name="T72" fmla="*/ 442 w 528"/>
              <a:gd name="T73" fmla="*/ 292 h 496"/>
              <a:gd name="T74" fmla="*/ 450 w 528"/>
              <a:gd name="T75" fmla="*/ 252 h 496"/>
              <a:gd name="T76" fmla="*/ 528 w 528"/>
              <a:gd name="T77" fmla="*/ 244 h 496"/>
              <a:gd name="T78" fmla="*/ 526 w 528"/>
              <a:gd name="T79" fmla="*/ 204 h 496"/>
              <a:gd name="T80" fmla="*/ 448 w 528"/>
              <a:gd name="T81" fmla="*/ 193 h 496"/>
              <a:gd name="T82" fmla="*/ 440 w 528"/>
              <a:gd name="T83" fmla="*/ 162 h 496"/>
              <a:gd name="T84" fmla="*/ 503 w 528"/>
              <a:gd name="T85" fmla="*/ 119 h 496"/>
              <a:gd name="T86" fmla="*/ 482 w 528"/>
              <a:gd name="T87" fmla="*/ 82 h 496"/>
              <a:gd name="T88" fmla="*/ 412 w 528"/>
              <a:gd name="T89" fmla="*/ 111 h 496"/>
              <a:gd name="T90" fmla="*/ 389 w 528"/>
              <a:gd name="T91" fmla="*/ 88 h 496"/>
              <a:gd name="T92" fmla="*/ 425 w 528"/>
              <a:gd name="T93" fmla="*/ 21 h 496"/>
              <a:gd name="T94" fmla="*/ 391 w 528"/>
              <a:gd name="T95" fmla="*/ 0 h 496"/>
              <a:gd name="T96" fmla="*/ 335 w 528"/>
              <a:gd name="T97" fmla="*/ 56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06" name="Freeform 6">
            <a:extLst>
              <a:ext uri="{FF2B5EF4-FFF2-40B4-BE49-F238E27FC236}">
                <a16:creationId xmlns:a16="http://schemas.microsoft.com/office/drawing/2014/main" id="{041E1426-6FCC-4784-B5EE-91717061EDD6}"/>
              </a:ext>
            </a:extLst>
          </p:cNvPr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07" name="Freeform 7">
            <a:extLst>
              <a:ext uri="{FF2B5EF4-FFF2-40B4-BE49-F238E27FC236}">
                <a16:creationId xmlns:a16="http://schemas.microsoft.com/office/drawing/2014/main" id="{7AD4D05F-8FFA-4D3D-9735-AEC25F3217C4}"/>
              </a:ext>
            </a:extLst>
          </p:cNvPr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08" name="Freeform 8">
            <a:extLst>
              <a:ext uri="{FF2B5EF4-FFF2-40B4-BE49-F238E27FC236}">
                <a16:creationId xmlns:a16="http://schemas.microsoft.com/office/drawing/2014/main" id="{8D7CA4D1-5EB8-4B4C-89A1-11C4BE9BF0A8}"/>
              </a:ext>
            </a:extLst>
          </p:cNvPr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09" name="Freeform 9">
            <a:extLst>
              <a:ext uri="{FF2B5EF4-FFF2-40B4-BE49-F238E27FC236}">
                <a16:creationId xmlns:a16="http://schemas.microsoft.com/office/drawing/2014/main" id="{94710EE6-129D-4A6A-BB52-544FDF2D51D7}"/>
              </a:ext>
            </a:extLst>
          </p:cNvPr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10" name="Freeform 10">
            <a:extLst>
              <a:ext uri="{FF2B5EF4-FFF2-40B4-BE49-F238E27FC236}">
                <a16:creationId xmlns:a16="http://schemas.microsoft.com/office/drawing/2014/main" id="{D662A0D5-0F97-47D3-A95A-20A264A4213F}"/>
              </a:ext>
            </a:extLst>
          </p:cNvPr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11" name="Freeform 11">
            <a:extLst>
              <a:ext uri="{FF2B5EF4-FFF2-40B4-BE49-F238E27FC236}">
                <a16:creationId xmlns:a16="http://schemas.microsoft.com/office/drawing/2014/main" id="{76AB60F3-C2CA-4D4B-9E17-7E75A5EE17D7}"/>
              </a:ext>
            </a:extLst>
          </p:cNvPr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7612" name="Freeform 12">
            <a:extLst>
              <a:ext uri="{FF2B5EF4-FFF2-40B4-BE49-F238E27FC236}">
                <a16:creationId xmlns:a16="http://schemas.microsoft.com/office/drawing/2014/main" id="{DAAFF8FC-948C-4610-AA47-BD2B4E2D6ED9}"/>
              </a:ext>
            </a:extLst>
          </p:cNvPr>
          <p:cNvSpPr>
            <a:spLocks/>
          </p:cNvSpPr>
          <p:nvPr/>
        </p:nvSpPr>
        <p:spPr bwMode="hidden">
          <a:xfrm rot="-5400000">
            <a:off x="3977481" y="-853281"/>
            <a:ext cx="1722438" cy="3429000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537613" name="Picture 13">
            <a:extLst>
              <a:ext uri="{FF2B5EF4-FFF2-40B4-BE49-F238E27FC236}">
                <a16:creationId xmlns:a16="http://schemas.microsoft.com/office/drawing/2014/main" id="{57800B1A-FD07-46F3-9A43-B33326FEDA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7614" name="Rectangle 14">
            <a:extLst>
              <a:ext uri="{FF2B5EF4-FFF2-40B4-BE49-F238E27FC236}">
                <a16:creationId xmlns:a16="http://schemas.microsoft.com/office/drawing/2014/main" id="{97D3F364-E119-4EEA-9842-A3AC80E9428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 altLang="fr-FR" noProof="0"/>
              <a:t>Cliquez pour modifier le style du titre du masque</a:t>
            </a:r>
          </a:p>
        </p:txBody>
      </p:sp>
      <p:sp>
        <p:nvSpPr>
          <p:cNvPr id="537615" name="Rectangle 15">
            <a:extLst>
              <a:ext uri="{FF2B5EF4-FFF2-40B4-BE49-F238E27FC236}">
                <a16:creationId xmlns:a16="http://schemas.microsoft.com/office/drawing/2014/main" id="{79C7A58B-AD70-4658-9CC9-1B361B8AC40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133600" y="4114800"/>
            <a:ext cx="6400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fr-FR" altLang="fr-FR" noProof="0"/>
              <a:t>Cliquez pour modifier le style des sous-titres du masque</a:t>
            </a:r>
          </a:p>
        </p:txBody>
      </p:sp>
      <p:sp>
        <p:nvSpPr>
          <p:cNvPr id="537616" name="Rectangle 16">
            <a:extLst>
              <a:ext uri="{FF2B5EF4-FFF2-40B4-BE49-F238E27FC236}">
                <a16:creationId xmlns:a16="http://schemas.microsoft.com/office/drawing/2014/main" id="{F6F89AB3-F876-4118-BDAD-3E82395E8BF2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11430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37617" name="Rectangle 17">
            <a:extLst>
              <a:ext uri="{FF2B5EF4-FFF2-40B4-BE49-F238E27FC236}">
                <a16:creationId xmlns:a16="http://schemas.microsoft.com/office/drawing/2014/main" id="{B9FAD4D0-55C3-44D8-AA7B-B23D86B652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37618" name="Rectangle 18">
            <a:extLst>
              <a:ext uri="{FF2B5EF4-FFF2-40B4-BE49-F238E27FC236}">
                <a16:creationId xmlns:a16="http://schemas.microsoft.com/office/drawing/2014/main" id="{A0015B73-40B6-416D-8056-8AD97C7542B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28DC7D0-2398-4A57-8024-3C9CF0630C5F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756EFB-06C7-4221-AF78-492E9CA0A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5CC5487-0E9F-475A-B074-10641D3C79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374204-0531-4ED1-AEBA-2490FF1A2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C92C1F-9598-4B44-8DFF-6300C9D1B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E0137B-BC16-4AE8-92B5-713037EAD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D3FDA7-4B93-4296-A3A0-86418F3E146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6504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CBB8A81-6AF1-49B8-9D94-D2926A6C2D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96100" y="304800"/>
            <a:ext cx="1943100" cy="5486400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913E2C7-8243-4AFF-A2DB-28505191EC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C67F1A-FAB6-4EFF-B91D-7D3DCD1F9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E06C8F-0CE9-4852-86D8-AC3101E33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240B115-CEF2-4915-8B31-96FA31E00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3A3605-F510-49FC-8DCC-A221D6040C16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3839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842172-6A03-40D8-8971-1462299A5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B15E4B-B763-4956-B110-617383728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E4C479-FFDD-405E-A424-5A984BFB0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E26616-0F02-46AB-B2D7-0FE4B8FFF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27D7D2-EB50-4F6E-8B84-013FFEF46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A1765-3A6B-4D36-A289-0A7116BD85A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03227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D82F95-93C7-47E7-8EB9-5C59AE473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895ADC-BA99-466F-B0D3-162AB11449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374C09E-AE55-4DEC-9644-E098B5CBD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6483E1-43E8-4DF1-A23C-BA90D37EF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29268F-4227-4BEF-BA68-977AB377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0E7A35-F9D9-4995-821D-8AA1FD2BF12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5614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6D6CD0-C418-4CC6-8AA4-5DC4AFF3B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8DFD74-BF9D-4FAC-9D99-EABA7AE607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16764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73F2689-EC1D-4B4A-9064-B15BF32FC1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764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FC6BA4-462A-446A-A042-F8C47CDC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9FACDD-1511-41F9-8275-F8BB41A13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FBBDA7-6287-40FB-866B-DF920C12A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4A924-2EA9-4E53-9250-3DE36F0E5C3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4569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EC7250-5008-4B70-9D2C-2D27DBB6E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E30EDC1-AE30-4BA2-ADFB-A5DC87020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D23387-A329-477B-ABE7-ADE47BF090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F22F13D-FF6F-40C6-8EDB-4FB885D81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B432F6E-7376-4076-8A23-4FD8D882DC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CE87312-2C79-4937-B13F-0FAFFA790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D1623AC-8627-4623-974E-9FB9C70F3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953A013-8FC9-43A9-995C-7CC508F6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4DDC0-8820-4959-ADA8-66955DD5253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69511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C808FB-3362-40E0-B56A-68417CDB5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CC690B8-649D-42D1-B188-FE31A525A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90857CD-E1AB-41A1-8E64-51650612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628AF60-709B-401D-8B5D-B2F49FDF2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704DB-90A2-408F-A08B-166ACD974AF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314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96B0EAA-F54B-488D-A0C4-FE9A937B5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406FAA9-842B-4709-98F7-A0040CD45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881478A-7373-4664-AFFC-34652FA16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15288-6D8B-4166-BC8E-41D53C0DE0A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69249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B43359-7E48-4430-BEA5-5E2F52C91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D05FF55-EBAE-45BE-A233-54C623C20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B98155-711A-4400-ABAA-B6403E4AB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33C516-F5B7-4340-98E7-C2F258051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9C779A2-BDA1-4762-80F8-A233FC73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9202CC6-8362-4478-ACBE-24C68DE4B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0B0FC-C34E-4C8E-BD41-53C8AD26DA5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08417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6550BB-20B0-4F8D-8368-EE3E30019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98FA797-ACD3-470D-BDEA-814C54CA7D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DDA1277-EFFB-4B25-B971-FD156EE5A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18E54B2-75E7-4A7B-8214-C116997D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D855C8B-80CE-4D0A-ABF7-F6ABD89F5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01CECD-6447-4D76-B12C-C8F820CE7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67D97-FFF8-4ADE-836E-65CF23FB5527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298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80" name="Freeform 4">
            <a:extLst>
              <a:ext uri="{FF2B5EF4-FFF2-40B4-BE49-F238E27FC236}">
                <a16:creationId xmlns:a16="http://schemas.microsoft.com/office/drawing/2014/main" id="{00F99350-D0A1-463C-93D3-DB2EB48612A6}"/>
              </a:ext>
            </a:extLst>
          </p:cNvPr>
          <p:cNvSpPr>
            <a:spLocks/>
          </p:cNvSpPr>
          <p:nvPr/>
        </p:nvSpPr>
        <p:spPr bwMode="hidden">
          <a:xfrm>
            <a:off x="-11113" y="1836738"/>
            <a:ext cx="2268538" cy="2709862"/>
          </a:xfrm>
          <a:custGeom>
            <a:avLst/>
            <a:gdLst>
              <a:gd name="T0" fmla="*/ 808 w 1429"/>
              <a:gd name="T1" fmla="*/ 283 h 1707"/>
              <a:gd name="T2" fmla="*/ 673 w 1429"/>
              <a:gd name="T3" fmla="*/ 252 h 1707"/>
              <a:gd name="T4" fmla="*/ 654 w 1429"/>
              <a:gd name="T5" fmla="*/ 0 h 1707"/>
              <a:gd name="T6" fmla="*/ 488 w 1429"/>
              <a:gd name="T7" fmla="*/ 13 h 1707"/>
              <a:gd name="T8" fmla="*/ 476 w 1429"/>
              <a:gd name="T9" fmla="*/ 252 h 1707"/>
              <a:gd name="T10" fmla="*/ 365 w 1429"/>
              <a:gd name="T11" fmla="*/ 290 h 1707"/>
              <a:gd name="T12" fmla="*/ 206 w 1429"/>
              <a:gd name="T13" fmla="*/ 86 h 1707"/>
              <a:gd name="T14" fmla="*/ 95 w 1429"/>
              <a:gd name="T15" fmla="*/ 148 h 1707"/>
              <a:gd name="T16" fmla="*/ 200 w 1429"/>
              <a:gd name="T17" fmla="*/ 376 h 1707"/>
              <a:gd name="T18" fmla="*/ 126 w 1429"/>
              <a:gd name="T19" fmla="*/ 450 h 1707"/>
              <a:gd name="T20" fmla="*/ 0 w 1429"/>
              <a:gd name="T21" fmla="*/ 423 h 1707"/>
              <a:gd name="T22" fmla="*/ 0 w 1429"/>
              <a:gd name="T23" fmla="*/ 1273 h 1707"/>
              <a:gd name="T24" fmla="*/ 101 w 1429"/>
              <a:gd name="T25" fmla="*/ 1226 h 1707"/>
              <a:gd name="T26" fmla="*/ 181 w 1429"/>
              <a:gd name="T27" fmla="*/ 1306 h 1707"/>
              <a:gd name="T28" fmla="*/ 70 w 1429"/>
              <a:gd name="T29" fmla="*/ 1509 h 1707"/>
              <a:gd name="T30" fmla="*/ 175 w 1429"/>
              <a:gd name="T31" fmla="*/ 1596 h 1707"/>
              <a:gd name="T32" fmla="*/ 365 w 1429"/>
              <a:gd name="T33" fmla="*/ 1411 h 1707"/>
              <a:gd name="T34" fmla="*/ 476 w 1429"/>
              <a:gd name="T35" fmla="*/ 1448 h 1707"/>
              <a:gd name="T36" fmla="*/ 501 w 1429"/>
              <a:gd name="T37" fmla="*/ 1700 h 1707"/>
              <a:gd name="T38" fmla="*/ 667 w 1429"/>
              <a:gd name="T39" fmla="*/ 1707 h 1707"/>
              <a:gd name="T40" fmla="*/ 685 w 1429"/>
              <a:gd name="T41" fmla="*/ 1442 h 1707"/>
              <a:gd name="T42" fmla="*/ 826 w 1429"/>
              <a:gd name="T43" fmla="*/ 1405 h 1707"/>
              <a:gd name="T44" fmla="*/ 993 w 1429"/>
              <a:gd name="T45" fmla="*/ 1590 h 1707"/>
              <a:gd name="T46" fmla="*/ 1103 w 1429"/>
              <a:gd name="T47" fmla="*/ 1522 h 1707"/>
              <a:gd name="T48" fmla="*/ 993 w 1429"/>
              <a:gd name="T49" fmla="*/ 1300 h 1707"/>
              <a:gd name="T50" fmla="*/ 1067 w 1429"/>
              <a:gd name="T51" fmla="*/ 1207 h 1707"/>
              <a:gd name="T52" fmla="*/ 1288 w 1429"/>
              <a:gd name="T53" fmla="*/ 1312 h 1707"/>
              <a:gd name="T54" fmla="*/ 1355 w 1429"/>
              <a:gd name="T55" fmla="*/ 1196 h 1707"/>
              <a:gd name="T56" fmla="*/ 1153 w 1429"/>
              <a:gd name="T57" fmla="*/ 1047 h 1707"/>
              <a:gd name="T58" fmla="*/ 1177 w 1429"/>
              <a:gd name="T59" fmla="*/ 918 h 1707"/>
              <a:gd name="T60" fmla="*/ 1429 w 1429"/>
              <a:gd name="T61" fmla="*/ 894 h 1707"/>
              <a:gd name="T62" fmla="*/ 1423 w 1429"/>
              <a:gd name="T63" fmla="*/ 764 h 1707"/>
              <a:gd name="T64" fmla="*/ 1171 w 1429"/>
              <a:gd name="T65" fmla="*/ 727 h 1707"/>
              <a:gd name="T66" fmla="*/ 1146 w 1429"/>
              <a:gd name="T67" fmla="*/ 629 h 1707"/>
              <a:gd name="T68" fmla="*/ 1349 w 1429"/>
              <a:gd name="T69" fmla="*/ 487 h 1707"/>
              <a:gd name="T70" fmla="*/ 1282 w 1429"/>
              <a:gd name="T71" fmla="*/ 370 h 1707"/>
              <a:gd name="T72" fmla="*/ 1054 w 1429"/>
              <a:gd name="T73" fmla="*/ 462 h 1707"/>
              <a:gd name="T74" fmla="*/ 980 w 1429"/>
              <a:gd name="T75" fmla="*/ 388 h 1707"/>
              <a:gd name="T76" fmla="*/ 1097 w 1429"/>
              <a:gd name="T77" fmla="*/ 173 h 1707"/>
              <a:gd name="T78" fmla="*/ 986 w 1429"/>
              <a:gd name="T79" fmla="*/ 105 h 1707"/>
              <a:gd name="T80" fmla="*/ 808 w 1429"/>
              <a:gd name="T81" fmla="*/ 28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29" h="1707">
                <a:moveTo>
                  <a:pt x="808" y="283"/>
                </a:moveTo>
                <a:lnTo>
                  <a:pt x="673" y="252"/>
                </a:lnTo>
                <a:lnTo>
                  <a:pt x="654" y="0"/>
                </a:lnTo>
                <a:lnTo>
                  <a:pt x="488" y="13"/>
                </a:lnTo>
                <a:lnTo>
                  <a:pt x="476" y="252"/>
                </a:lnTo>
                <a:lnTo>
                  <a:pt x="365" y="290"/>
                </a:lnTo>
                <a:lnTo>
                  <a:pt x="206" y="86"/>
                </a:lnTo>
                <a:lnTo>
                  <a:pt x="95" y="148"/>
                </a:lnTo>
                <a:lnTo>
                  <a:pt x="200" y="376"/>
                </a:lnTo>
                <a:lnTo>
                  <a:pt x="126" y="450"/>
                </a:lnTo>
                <a:lnTo>
                  <a:pt x="0" y="423"/>
                </a:lnTo>
                <a:lnTo>
                  <a:pt x="0" y="1273"/>
                </a:lnTo>
                <a:lnTo>
                  <a:pt x="101" y="1226"/>
                </a:lnTo>
                <a:lnTo>
                  <a:pt x="181" y="1306"/>
                </a:lnTo>
                <a:lnTo>
                  <a:pt x="70" y="1509"/>
                </a:lnTo>
                <a:lnTo>
                  <a:pt x="175" y="1596"/>
                </a:lnTo>
                <a:lnTo>
                  <a:pt x="365" y="1411"/>
                </a:lnTo>
                <a:lnTo>
                  <a:pt x="476" y="1448"/>
                </a:lnTo>
                <a:lnTo>
                  <a:pt x="501" y="1700"/>
                </a:lnTo>
                <a:lnTo>
                  <a:pt x="667" y="1707"/>
                </a:lnTo>
                <a:lnTo>
                  <a:pt x="685" y="1442"/>
                </a:lnTo>
                <a:lnTo>
                  <a:pt x="826" y="1405"/>
                </a:lnTo>
                <a:lnTo>
                  <a:pt x="993" y="1590"/>
                </a:lnTo>
                <a:lnTo>
                  <a:pt x="1103" y="1522"/>
                </a:lnTo>
                <a:lnTo>
                  <a:pt x="993" y="1300"/>
                </a:lnTo>
                <a:lnTo>
                  <a:pt x="1067" y="1207"/>
                </a:lnTo>
                <a:lnTo>
                  <a:pt x="1288" y="1312"/>
                </a:lnTo>
                <a:lnTo>
                  <a:pt x="1355" y="1196"/>
                </a:lnTo>
                <a:lnTo>
                  <a:pt x="1153" y="1047"/>
                </a:lnTo>
                <a:lnTo>
                  <a:pt x="1177" y="918"/>
                </a:lnTo>
                <a:lnTo>
                  <a:pt x="1429" y="894"/>
                </a:lnTo>
                <a:lnTo>
                  <a:pt x="1423" y="764"/>
                </a:lnTo>
                <a:lnTo>
                  <a:pt x="1171" y="727"/>
                </a:lnTo>
                <a:lnTo>
                  <a:pt x="1146" y="629"/>
                </a:lnTo>
                <a:lnTo>
                  <a:pt x="1349" y="487"/>
                </a:lnTo>
                <a:lnTo>
                  <a:pt x="1282" y="370"/>
                </a:lnTo>
                <a:lnTo>
                  <a:pt x="1054" y="462"/>
                </a:lnTo>
                <a:lnTo>
                  <a:pt x="980" y="388"/>
                </a:lnTo>
                <a:lnTo>
                  <a:pt x="1097" y="173"/>
                </a:lnTo>
                <a:lnTo>
                  <a:pt x="986" y="105"/>
                </a:lnTo>
                <a:lnTo>
                  <a:pt x="808" y="283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1" name="Freeform 5">
            <a:extLst>
              <a:ext uri="{FF2B5EF4-FFF2-40B4-BE49-F238E27FC236}">
                <a16:creationId xmlns:a16="http://schemas.microsoft.com/office/drawing/2014/main" id="{D144778A-D478-47B3-92DF-007A1E9DE42C}"/>
              </a:ext>
            </a:extLst>
          </p:cNvPr>
          <p:cNvSpPr>
            <a:spLocks/>
          </p:cNvSpPr>
          <p:nvPr/>
        </p:nvSpPr>
        <p:spPr bwMode="hidden">
          <a:xfrm>
            <a:off x="107950" y="15875"/>
            <a:ext cx="838200" cy="787400"/>
          </a:xfrm>
          <a:custGeom>
            <a:avLst/>
            <a:gdLst>
              <a:gd name="T0" fmla="*/ 335 w 528"/>
              <a:gd name="T1" fmla="*/ 56 h 496"/>
              <a:gd name="T2" fmla="*/ 293 w 528"/>
              <a:gd name="T3" fmla="*/ 46 h 496"/>
              <a:gd name="T4" fmla="*/ 288 w 528"/>
              <a:gd name="T5" fmla="*/ 0 h 496"/>
              <a:gd name="T6" fmla="*/ 238 w 528"/>
              <a:gd name="T7" fmla="*/ 0 h 496"/>
              <a:gd name="T8" fmla="*/ 232 w 528"/>
              <a:gd name="T9" fmla="*/ 46 h 496"/>
              <a:gd name="T10" fmla="*/ 198 w 528"/>
              <a:gd name="T11" fmla="*/ 58 h 496"/>
              <a:gd name="T12" fmla="*/ 146 w 528"/>
              <a:gd name="T13" fmla="*/ 0 h 496"/>
              <a:gd name="T14" fmla="*/ 114 w 528"/>
              <a:gd name="T15" fmla="*/ 14 h 496"/>
              <a:gd name="T16" fmla="*/ 147 w 528"/>
              <a:gd name="T17" fmla="*/ 84 h 496"/>
              <a:gd name="T18" fmla="*/ 124 w 528"/>
              <a:gd name="T19" fmla="*/ 107 h 496"/>
              <a:gd name="T20" fmla="*/ 50 w 528"/>
              <a:gd name="T21" fmla="*/ 81 h 496"/>
              <a:gd name="T22" fmla="*/ 32 w 528"/>
              <a:gd name="T23" fmla="*/ 109 h 496"/>
              <a:gd name="T24" fmla="*/ 90 w 528"/>
              <a:gd name="T25" fmla="*/ 159 h 496"/>
              <a:gd name="T26" fmla="*/ 80 w 528"/>
              <a:gd name="T27" fmla="*/ 197 h 496"/>
              <a:gd name="T28" fmla="*/ 2 w 528"/>
              <a:gd name="T29" fmla="*/ 202 h 496"/>
              <a:gd name="T30" fmla="*/ 0 w 528"/>
              <a:gd name="T31" fmla="*/ 244 h 496"/>
              <a:gd name="T32" fmla="*/ 80 w 528"/>
              <a:gd name="T33" fmla="*/ 256 h 496"/>
              <a:gd name="T34" fmla="*/ 88 w 528"/>
              <a:gd name="T35" fmla="*/ 292 h 496"/>
              <a:gd name="T36" fmla="*/ 29 w 528"/>
              <a:gd name="T37" fmla="*/ 345 h 496"/>
              <a:gd name="T38" fmla="*/ 50 w 528"/>
              <a:gd name="T39" fmla="*/ 378 h 496"/>
              <a:gd name="T40" fmla="*/ 116 w 528"/>
              <a:gd name="T41" fmla="*/ 347 h 496"/>
              <a:gd name="T42" fmla="*/ 141 w 528"/>
              <a:gd name="T43" fmla="*/ 372 h 496"/>
              <a:gd name="T44" fmla="*/ 107 w 528"/>
              <a:gd name="T45" fmla="*/ 435 h 496"/>
              <a:gd name="T46" fmla="*/ 139 w 528"/>
              <a:gd name="T47" fmla="*/ 462 h 496"/>
              <a:gd name="T48" fmla="*/ 198 w 528"/>
              <a:gd name="T49" fmla="*/ 404 h 496"/>
              <a:gd name="T50" fmla="*/ 232 w 528"/>
              <a:gd name="T51" fmla="*/ 416 h 496"/>
              <a:gd name="T52" fmla="*/ 240 w 528"/>
              <a:gd name="T53" fmla="*/ 494 h 496"/>
              <a:gd name="T54" fmla="*/ 292 w 528"/>
              <a:gd name="T55" fmla="*/ 496 h 496"/>
              <a:gd name="T56" fmla="*/ 297 w 528"/>
              <a:gd name="T57" fmla="*/ 414 h 496"/>
              <a:gd name="T58" fmla="*/ 341 w 528"/>
              <a:gd name="T59" fmla="*/ 403 h 496"/>
              <a:gd name="T60" fmla="*/ 393 w 528"/>
              <a:gd name="T61" fmla="*/ 460 h 496"/>
              <a:gd name="T62" fmla="*/ 427 w 528"/>
              <a:gd name="T63" fmla="*/ 439 h 496"/>
              <a:gd name="T64" fmla="*/ 393 w 528"/>
              <a:gd name="T65" fmla="*/ 370 h 496"/>
              <a:gd name="T66" fmla="*/ 416 w 528"/>
              <a:gd name="T67" fmla="*/ 341 h 496"/>
              <a:gd name="T68" fmla="*/ 484 w 528"/>
              <a:gd name="T69" fmla="*/ 374 h 496"/>
              <a:gd name="T70" fmla="*/ 505 w 528"/>
              <a:gd name="T71" fmla="*/ 338 h 496"/>
              <a:gd name="T72" fmla="*/ 442 w 528"/>
              <a:gd name="T73" fmla="*/ 292 h 496"/>
              <a:gd name="T74" fmla="*/ 450 w 528"/>
              <a:gd name="T75" fmla="*/ 252 h 496"/>
              <a:gd name="T76" fmla="*/ 528 w 528"/>
              <a:gd name="T77" fmla="*/ 244 h 496"/>
              <a:gd name="T78" fmla="*/ 526 w 528"/>
              <a:gd name="T79" fmla="*/ 204 h 496"/>
              <a:gd name="T80" fmla="*/ 448 w 528"/>
              <a:gd name="T81" fmla="*/ 193 h 496"/>
              <a:gd name="T82" fmla="*/ 440 w 528"/>
              <a:gd name="T83" fmla="*/ 162 h 496"/>
              <a:gd name="T84" fmla="*/ 503 w 528"/>
              <a:gd name="T85" fmla="*/ 119 h 496"/>
              <a:gd name="T86" fmla="*/ 482 w 528"/>
              <a:gd name="T87" fmla="*/ 82 h 496"/>
              <a:gd name="T88" fmla="*/ 412 w 528"/>
              <a:gd name="T89" fmla="*/ 111 h 496"/>
              <a:gd name="T90" fmla="*/ 389 w 528"/>
              <a:gd name="T91" fmla="*/ 88 h 496"/>
              <a:gd name="T92" fmla="*/ 425 w 528"/>
              <a:gd name="T93" fmla="*/ 21 h 496"/>
              <a:gd name="T94" fmla="*/ 391 w 528"/>
              <a:gd name="T95" fmla="*/ 0 h 496"/>
              <a:gd name="T96" fmla="*/ 335 w 528"/>
              <a:gd name="T97" fmla="*/ 56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8" h="496">
                <a:moveTo>
                  <a:pt x="335" y="56"/>
                </a:moveTo>
                <a:lnTo>
                  <a:pt x="293" y="46"/>
                </a:lnTo>
                <a:lnTo>
                  <a:pt x="288" y="0"/>
                </a:lnTo>
                <a:lnTo>
                  <a:pt x="238" y="0"/>
                </a:lnTo>
                <a:lnTo>
                  <a:pt x="232" y="46"/>
                </a:lnTo>
                <a:lnTo>
                  <a:pt x="198" y="58"/>
                </a:lnTo>
                <a:lnTo>
                  <a:pt x="146" y="0"/>
                </a:lnTo>
                <a:lnTo>
                  <a:pt x="114" y="14"/>
                </a:lnTo>
                <a:lnTo>
                  <a:pt x="147" y="84"/>
                </a:lnTo>
                <a:lnTo>
                  <a:pt x="124" y="107"/>
                </a:lnTo>
                <a:lnTo>
                  <a:pt x="50" y="81"/>
                </a:lnTo>
                <a:lnTo>
                  <a:pt x="32" y="109"/>
                </a:lnTo>
                <a:lnTo>
                  <a:pt x="90" y="159"/>
                </a:lnTo>
                <a:lnTo>
                  <a:pt x="80" y="197"/>
                </a:lnTo>
                <a:lnTo>
                  <a:pt x="2" y="202"/>
                </a:lnTo>
                <a:lnTo>
                  <a:pt x="0" y="244"/>
                </a:lnTo>
                <a:lnTo>
                  <a:pt x="80" y="256"/>
                </a:lnTo>
                <a:lnTo>
                  <a:pt x="88" y="292"/>
                </a:lnTo>
                <a:lnTo>
                  <a:pt x="29" y="345"/>
                </a:lnTo>
                <a:lnTo>
                  <a:pt x="50" y="378"/>
                </a:lnTo>
                <a:lnTo>
                  <a:pt x="116" y="347"/>
                </a:lnTo>
                <a:lnTo>
                  <a:pt x="141" y="372"/>
                </a:lnTo>
                <a:lnTo>
                  <a:pt x="107" y="435"/>
                </a:lnTo>
                <a:lnTo>
                  <a:pt x="139" y="462"/>
                </a:lnTo>
                <a:lnTo>
                  <a:pt x="198" y="404"/>
                </a:lnTo>
                <a:lnTo>
                  <a:pt x="232" y="416"/>
                </a:lnTo>
                <a:lnTo>
                  <a:pt x="240" y="494"/>
                </a:lnTo>
                <a:lnTo>
                  <a:pt x="292" y="496"/>
                </a:lnTo>
                <a:lnTo>
                  <a:pt x="297" y="414"/>
                </a:lnTo>
                <a:lnTo>
                  <a:pt x="341" y="403"/>
                </a:lnTo>
                <a:lnTo>
                  <a:pt x="393" y="460"/>
                </a:lnTo>
                <a:lnTo>
                  <a:pt x="427" y="439"/>
                </a:lnTo>
                <a:lnTo>
                  <a:pt x="393" y="370"/>
                </a:lnTo>
                <a:lnTo>
                  <a:pt x="416" y="341"/>
                </a:lnTo>
                <a:lnTo>
                  <a:pt x="484" y="374"/>
                </a:lnTo>
                <a:lnTo>
                  <a:pt x="505" y="338"/>
                </a:lnTo>
                <a:lnTo>
                  <a:pt x="442" y="292"/>
                </a:lnTo>
                <a:lnTo>
                  <a:pt x="450" y="252"/>
                </a:lnTo>
                <a:lnTo>
                  <a:pt x="528" y="244"/>
                </a:lnTo>
                <a:lnTo>
                  <a:pt x="526" y="204"/>
                </a:lnTo>
                <a:lnTo>
                  <a:pt x="448" y="193"/>
                </a:lnTo>
                <a:lnTo>
                  <a:pt x="440" y="162"/>
                </a:lnTo>
                <a:lnTo>
                  <a:pt x="503" y="119"/>
                </a:lnTo>
                <a:lnTo>
                  <a:pt x="482" y="82"/>
                </a:lnTo>
                <a:lnTo>
                  <a:pt x="412" y="111"/>
                </a:lnTo>
                <a:lnTo>
                  <a:pt x="389" y="88"/>
                </a:lnTo>
                <a:lnTo>
                  <a:pt x="425" y="21"/>
                </a:lnTo>
                <a:lnTo>
                  <a:pt x="391" y="0"/>
                </a:lnTo>
                <a:lnTo>
                  <a:pt x="335" y="56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2" name="Freeform 6">
            <a:extLst>
              <a:ext uri="{FF2B5EF4-FFF2-40B4-BE49-F238E27FC236}">
                <a16:creationId xmlns:a16="http://schemas.microsoft.com/office/drawing/2014/main" id="{3E552E7E-CB11-487E-8038-7E45EE00B541}"/>
              </a:ext>
            </a:extLst>
          </p:cNvPr>
          <p:cNvSpPr>
            <a:spLocks/>
          </p:cNvSpPr>
          <p:nvPr/>
        </p:nvSpPr>
        <p:spPr bwMode="hidden">
          <a:xfrm>
            <a:off x="1192213" y="354013"/>
            <a:ext cx="2266950" cy="22701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3" name="Freeform 7">
            <a:extLst>
              <a:ext uri="{FF2B5EF4-FFF2-40B4-BE49-F238E27FC236}">
                <a16:creationId xmlns:a16="http://schemas.microsoft.com/office/drawing/2014/main" id="{C73788A9-F134-432E-8A1C-FB34502B24F6}"/>
              </a:ext>
            </a:extLst>
          </p:cNvPr>
          <p:cNvSpPr>
            <a:spLocks/>
          </p:cNvSpPr>
          <p:nvPr/>
        </p:nvSpPr>
        <p:spPr bwMode="hidden">
          <a:xfrm>
            <a:off x="2532063" y="1270000"/>
            <a:ext cx="3670300" cy="3671888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4" name="Freeform 8">
            <a:extLst>
              <a:ext uri="{FF2B5EF4-FFF2-40B4-BE49-F238E27FC236}">
                <a16:creationId xmlns:a16="http://schemas.microsoft.com/office/drawing/2014/main" id="{2D5B6820-E0B3-4E19-B182-FE50B92C8364}"/>
              </a:ext>
            </a:extLst>
          </p:cNvPr>
          <p:cNvSpPr>
            <a:spLocks/>
          </p:cNvSpPr>
          <p:nvPr/>
        </p:nvSpPr>
        <p:spPr bwMode="hidden">
          <a:xfrm>
            <a:off x="3175" y="4797425"/>
            <a:ext cx="3417888" cy="2097088"/>
          </a:xfrm>
          <a:custGeom>
            <a:avLst/>
            <a:gdLst>
              <a:gd name="T0" fmla="*/ 1368 w 2153"/>
              <a:gd name="T1" fmla="*/ 358 h 1321"/>
              <a:gd name="T2" fmla="*/ 1197 w 2153"/>
              <a:gd name="T3" fmla="*/ 318 h 1321"/>
              <a:gd name="T4" fmla="*/ 1173 w 2153"/>
              <a:gd name="T5" fmla="*/ 0 h 1321"/>
              <a:gd name="T6" fmla="*/ 964 w 2153"/>
              <a:gd name="T7" fmla="*/ 16 h 1321"/>
              <a:gd name="T8" fmla="*/ 948 w 2153"/>
              <a:gd name="T9" fmla="*/ 318 h 1321"/>
              <a:gd name="T10" fmla="*/ 808 w 2153"/>
              <a:gd name="T11" fmla="*/ 366 h 1321"/>
              <a:gd name="T12" fmla="*/ 606 w 2153"/>
              <a:gd name="T13" fmla="*/ 109 h 1321"/>
              <a:gd name="T14" fmla="*/ 467 w 2153"/>
              <a:gd name="T15" fmla="*/ 187 h 1321"/>
              <a:gd name="T16" fmla="*/ 599 w 2153"/>
              <a:gd name="T17" fmla="*/ 474 h 1321"/>
              <a:gd name="T18" fmla="*/ 506 w 2153"/>
              <a:gd name="T19" fmla="*/ 568 h 1321"/>
              <a:gd name="T20" fmla="*/ 202 w 2153"/>
              <a:gd name="T21" fmla="*/ 459 h 1321"/>
              <a:gd name="T22" fmla="*/ 132 w 2153"/>
              <a:gd name="T23" fmla="*/ 576 h 1321"/>
              <a:gd name="T24" fmla="*/ 365 w 2153"/>
              <a:gd name="T25" fmla="*/ 778 h 1321"/>
              <a:gd name="T26" fmla="*/ 327 w 2153"/>
              <a:gd name="T27" fmla="*/ 933 h 1321"/>
              <a:gd name="T28" fmla="*/ 7 w 2153"/>
              <a:gd name="T29" fmla="*/ 956 h 1321"/>
              <a:gd name="T30" fmla="*/ 0 w 2153"/>
              <a:gd name="T31" fmla="*/ 1128 h 1321"/>
              <a:gd name="T32" fmla="*/ 327 w 2153"/>
              <a:gd name="T33" fmla="*/ 1174 h 1321"/>
              <a:gd name="T34" fmla="*/ 358 w 2153"/>
              <a:gd name="T35" fmla="*/ 1321 h 1321"/>
              <a:gd name="T36" fmla="*/ 1804 w 2153"/>
              <a:gd name="T37" fmla="*/ 1321 h 1321"/>
              <a:gd name="T38" fmla="*/ 1835 w 2153"/>
              <a:gd name="T39" fmla="*/ 1158 h 1321"/>
              <a:gd name="T40" fmla="*/ 2153 w 2153"/>
              <a:gd name="T41" fmla="*/ 1128 h 1321"/>
              <a:gd name="T42" fmla="*/ 2146 w 2153"/>
              <a:gd name="T43" fmla="*/ 964 h 1321"/>
              <a:gd name="T44" fmla="*/ 1827 w 2153"/>
              <a:gd name="T45" fmla="*/ 917 h 1321"/>
              <a:gd name="T46" fmla="*/ 1795 w 2153"/>
              <a:gd name="T47" fmla="*/ 793 h 1321"/>
              <a:gd name="T48" fmla="*/ 2052 w 2153"/>
              <a:gd name="T49" fmla="*/ 615 h 1321"/>
              <a:gd name="T50" fmla="*/ 1967 w 2153"/>
              <a:gd name="T51" fmla="*/ 467 h 1321"/>
              <a:gd name="T52" fmla="*/ 1679 w 2153"/>
              <a:gd name="T53" fmla="*/ 583 h 1321"/>
              <a:gd name="T54" fmla="*/ 1586 w 2153"/>
              <a:gd name="T55" fmla="*/ 490 h 1321"/>
              <a:gd name="T56" fmla="*/ 1733 w 2153"/>
              <a:gd name="T57" fmla="*/ 218 h 1321"/>
              <a:gd name="T58" fmla="*/ 1593 w 2153"/>
              <a:gd name="T59" fmla="*/ 132 h 1321"/>
              <a:gd name="T60" fmla="*/ 1368 w 2153"/>
              <a:gd name="T61" fmla="*/ 358 h 1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53" h="1321">
                <a:moveTo>
                  <a:pt x="1368" y="358"/>
                </a:moveTo>
                <a:lnTo>
                  <a:pt x="1197" y="318"/>
                </a:lnTo>
                <a:lnTo>
                  <a:pt x="1173" y="0"/>
                </a:lnTo>
                <a:lnTo>
                  <a:pt x="964" y="16"/>
                </a:lnTo>
                <a:lnTo>
                  <a:pt x="948" y="318"/>
                </a:lnTo>
                <a:lnTo>
                  <a:pt x="808" y="366"/>
                </a:lnTo>
                <a:lnTo>
                  <a:pt x="606" y="109"/>
                </a:lnTo>
                <a:lnTo>
                  <a:pt x="467" y="187"/>
                </a:lnTo>
                <a:lnTo>
                  <a:pt x="599" y="474"/>
                </a:lnTo>
                <a:lnTo>
                  <a:pt x="506" y="568"/>
                </a:lnTo>
                <a:lnTo>
                  <a:pt x="202" y="459"/>
                </a:lnTo>
                <a:lnTo>
                  <a:pt x="132" y="576"/>
                </a:lnTo>
                <a:lnTo>
                  <a:pt x="365" y="778"/>
                </a:lnTo>
                <a:lnTo>
                  <a:pt x="327" y="933"/>
                </a:lnTo>
                <a:lnTo>
                  <a:pt x="7" y="956"/>
                </a:lnTo>
                <a:lnTo>
                  <a:pt x="0" y="1128"/>
                </a:lnTo>
                <a:lnTo>
                  <a:pt x="327" y="1174"/>
                </a:lnTo>
                <a:lnTo>
                  <a:pt x="358" y="1321"/>
                </a:lnTo>
                <a:lnTo>
                  <a:pt x="1804" y="1321"/>
                </a:lnTo>
                <a:lnTo>
                  <a:pt x="1835" y="1158"/>
                </a:lnTo>
                <a:lnTo>
                  <a:pt x="2153" y="1128"/>
                </a:lnTo>
                <a:lnTo>
                  <a:pt x="2146" y="964"/>
                </a:lnTo>
                <a:lnTo>
                  <a:pt x="1827" y="917"/>
                </a:lnTo>
                <a:lnTo>
                  <a:pt x="1795" y="793"/>
                </a:lnTo>
                <a:lnTo>
                  <a:pt x="2052" y="615"/>
                </a:lnTo>
                <a:lnTo>
                  <a:pt x="1967" y="467"/>
                </a:lnTo>
                <a:lnTo>
                  <a:pt x="1679" y="583"/>
                </a:lnTo>
                <a:lnTo>
                  <a:pt x="1586" y="490"/>
                </a:lnTo>
                <a:lnTo>
                  <a:pt x="1733" y="218"/>
                </a:lnTo>
                <a:lnTo>
                  <a:pt x="1593" y="132"/>
                </a:lnTo>
                <a:lnTo>
                  <a:pt x="1368" y="35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5" name="Freeform 9">
            <a:extLst>
              <a:ext uri="{FF2B5EF4-FFF2-40B4-BE49-F238E27FC236}">
                <a16:creationId xmlns:a16="http://schemas.microsoft.com/office/drawing/2014/main" id="{7368EBE7-F8AF-4DB8-8044-B4D8BD7CB066}"/>
              </a:ext>
            </a:extLst>
          </p:cNvPr>
          <p:cNvSpPr>
            <a:spLocks/>
          </p:cNvSpPr>
          <p:nvPr/>
        </p:nvSpPr>
        <p:spPr bwMode="hidden">
          <a:xfrm>
            <a:off x="4494213" y="4425950"/>
            <a:ext cx="2263775" cy="226377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6" name="Freeform 10">
            <a:extLst>
              <a:ext uri="{FF2B5EF4-FFF2-40B4-BE49-F238E27FC236}">
                <a16:creationId xmlns:a16="http://schemas.microsoft.com/office/drawing/2014/main" id="{88511C77-7200-448D-BE65-23E5DD598F3E}"/>
              </a:ext>
            </a:extLst>
          </p:cNvPr>
          <p:cNvSpPr>
            <a:spLocks/>
          </p:cNvSpPr>
          <p:nvPr/>
        </p:nvSpPr>
        <p:spPr bwMode="hidden">
          <a:xfrm>
            <a:off x="5646738" y="487363"/>
            <a:ext cx="2928937" cy="2930525"/>
          </a:xfrm>
          <a:custGeom>
            <a:avLst/>
            <a:gdLst>
              <a:gd name="T0" fmla="*/ 1469 w 2312"/>
              <a:gd name="T1" fmla="*/ 384 h 2313"/>
              <a:gd name="T2" fmla="*/ 1285 w 2312"/>
              <a:gd name="T3" fmla="*/ 342 h 2313"/>
              <a:gd name="T4" fmla="*/ 1260 w 2312"/>
              <a:gd name="T5" fmla="*/ 0 h 2313"/>
              <a:gd name="T6" fmla="*/ 1035 w 2312"/>
              <a:gd name="T7" fmla="*/ 17 h 2313"/>
              <a:gd name="T8" fmla="*/ 1018 w 2312"/>
              <a:gd name="T9" fmla="*/ 342 h 2313"/>
              <a:gd name="T10" fmla="*/ 868 w 2312"/>
              <a:gd name="T11" fmla="*/ 393 h 2313"/>
              <a:gd name="T12" fmla="*/ 651 w 2312"/>
              <a:gd name="T13" fmla="*/ 117 h 2313"/>
              <a:gd name="T14" fmla="*/ 501 w 2312"/>
              <a:gd name="T15" fmla="*/ 201 h 2313"/>
              <a:gd name="T16" fmla="*/ 643 w 2312"/>
              <a:gd name="T17" fmla="*/ 509 h 2313"/>
              <a:gd name="T18" fmla="*/ 543 w 2312"/>
              <a:gd name="T19" fmla="*/ 610 h 2313"/>
              <a:gd name="T20" fmla="*/ 217 w 2312"/>
              <a:gd name="T21" fmla="*/ 493 h 2313"/>
              <a:gd name="T22" fmla="*/ 142 w 2312"/>
              <a:gd name="T23" fmla="*/ 618 h 2313"/>
              <a:gd name="T24" fmla="*/ 392 w 2312"/>
              <a:gd name="T25" fmla="*/ 835 h 2313"/>
              <a:gd name="T26" fmla="*/ 351 w 2312"/>
              <a:gd name="T27" fmla="*/ 1002 h 2313"/>
              <a:gd name="T28" fmla="*/ 8 w 2312"/>
              <a:gd name="T29" fmla="*/ 1027 h 2313"/>
              <a:gd name="T30" fmla="*/ 0 w 2312"/>
              <a:gd name="T31" fmla="*/ 1211 h 2313"/>
              <a:gd name="T32" fmla="*/ 351 w 2312"/>
              <a:gd name="T33" fmla="*/ 1261 h 2313"/>
              <a:gd name="T34" fmla="*/ 384 w 2312"/>
              <a:gd name="T35" fmla="*/ 1419 h 2313"/>
              <a:gd name="T36" fmla="*/ 125 w 2312"/>
              <a:gd name="T37" fmla="*/ 1653 h 2313"/>
              <a:gd name="T38" fmla="*/ 217 w 2312"/>
              <a:gd name="T39" fmla="*/ 1795 h 2313"/>
              <a:gd name="T40" fmla="*/ 509 w 2312"/>
              <a:gd name="T41" fmla="*/ 1661 h 2313"/>
              <a:gd name="T42" fmla="*/ 618 w 2312"/>
              <a:gd name="T43" fmla="*/ 1770 h 2313"/>
              <a:gd name="T44" fmla="*/ 467 w 2312"/>
              <a:gd name="T45" fmla="*/ 2045 h 2313"/>
              <a:gd name="T46" fmla="*/ 609 w 2312"/>
              <a:gd name="T47" fmla="*/ 2162 h 2313"/>
              <a:gd name="T48" fmla="*/ 868 w 2312"/>
              <a:gd name="T49" fmla="*/ 1912 h 2313"/>
              <a:gd name="T50" fmla="*/ 1018 w 2312"/>
              <a:gd name="T51" fmla="*/ 1962 h 2313"/>
              <a:gd name="T52" fmla="*/ 1052 w 2312"/>
              <a:gd name="T53" fmla="*/ 2304 h 2313"/>
              <a:gd name="T54" fmla="*/ 1277 w 2312"/>
              <a:gd name="T55" fmla="*/ 2313 h 2313"/>
              <a:gd name="T56" fmla="*/ 1302 w 2312"/>
              <a:gd name="T57" fmla="*/ 1954 h 2313"/>
              <a:gd name="T58" fmla="*/ 1494 w 2312"/>
              <a:gd name="T59" fmla="*/ 1904 h 2313"/>
              <a:gd name="T60" fmla="*/ 1720 w 2312"/>
              <a:gd name="T61" fmla="*/ 2154 h 2313"/>
              <a:gd name="T62" fmla="*/ 1870 w 2312"/>
              <a:gd name="T63" fmla="*/ 2062 h 2313"/>
              <a:gd name="T64" fmla="*/ 1720 w 2312"/>
              <a:gd name="T65" fmla="*/ 1762 h 2313"/>
              <a:gd name="T66" fmla="*/ 1820 w 2312"/>
              <a:gd name="T67" fmla="*/ 1636 h 2313"/>
              <a:gd name="T68" fmla="*/ 2120 w 2312"/>
              <a:gd name="T69" fmla="*/ 1778 h 2313"/>
              <a:gd name="T70" fmla="*/ 2212 w 2312"/>
              <a:gd name="T71" fmla="*/ 1620 h 2313"/>
              <a:gd name="T72" fmla="*/ 1937 w 2312"/>
              <a:gd name="T73" fmla="*/ 1419 h 2313"/>
              <a:gd name="T74" fmla="*/ 1970 w 2312"/>
              <a:gd name="T75" fmla="*/ 1244 h 2313"/>
              <a:gd name="T76" fmla="*/ 2312 w 2312"/>
              <a:gd name="T77" fmla="*/ 1211 h 2313"/>
              <a:gd name="T78" fmla="*/ 2304 w 2312"/>
              <a:gd name="T79" fmla="*/ 1035 h 2313"/>
              <a:gd name="T80" fmla="*/ 1962 w 2312"/>
              <a:gd name="T81" fmla="*/ 985 h 2313"/>
              <a:gd name="T82" fmla="*/ 1928 w 2312"/>
              <a:gd name="T83" fmla="*/ 852 h 2313"/>
              <a:gd name="T84" fmla="*/ 2204 w 2312"/>
              <a:gd name="T85" fmla="*/ 660 h 2313"/>
              <a:gd name="T86" fmla="*/ 2112 w 2312"/>
              <a:gd name="T87" fmla="*/ 501 h 2313"/>
              <a:gd name="T88" fmla="*/ 1803 w 2312"/>
              <a:gd name="T89" fmla="*/ 626 h 2313"/>
              <a:gd name="T90" fmla="*/ 1703 w 2312"/>
              <a:gd name="T91" fmla="*/ 526 h 2313"/>
              <a:gd name="T92" fmla="*/ 1861 w 2312"/>
              <a:gd name="T93" fmla="*/ 234 h 2313"/>
              <a:gd name="T94" fmla="*/ 1711 w 2312"/>
              <a:gd name="T95" fmla="*/ 142 h 2313"/>
              <a:gd name="T96" fmla="*/ 1469 w 2312"/>
              <a:gd name="T97" fmla="*/ 384 h 2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312" h="2313">
                <a:moveTo>
                  <a:pt x="1469" y="384"/>
                </a:moveTo>
                <a:lnTo>
                  <a:pt x="1285" y="342"/>
                </a:lnTo>
                <a:lnTo>
                  <a:pt x="1260" y="0"/>
                </a:lnTo>
                <a:lnTo>
                  <a:pt x="1035" y="17"/>
                </a:lnTo>
                <a:lnTo>
                  <a:pt x="1018" y="342"/>
                </a:lnTo>
                <a:lnTo>
                  <a:pt x="868" y="393"/>
                </a:lnTo>
                <a:lnTo>
                  <a:pt x="651" y="117"/>
                </a:lnTo>
                <a:lnTo>
                  <a:pt x="501" y="201"/>
                </a:lnTo>
                <a:lnTo>
                  <a:pt x="643" y="509"/>
                </a:lnTo>
                <a:lnTo>
                  <a:pt x="543" y="610"/>
                </a:lnTo>
                <a:lnTo>
                  <a:pt x="217" y="493"/>
                </a:lnTo>
                <a:lnTo>
                  <a:pt x="142" y="618"/>
                </a:lnTo>
                <a:lnTo>
                  <a:pt x="392" y="835"/>
                </a:lnTo>
                <a:lnTo>
                  <a:pt x="351" y="1002"/>
                </a:lnTo>
                <a:lnTo>
                  <a:pt x="8" y="1027"/>
                </a:lnTo>
                <a:lnTo>
                  <a:pt x="0" y="1211"/>
                </a:lnTo>
                <a:lnTo>
                  <a:pt x="351" y="1261"/>
                </a:lnTo>
                <a:lnTo>
                  <a:pt x="384" y="1419"/>
                </a:lnTo>
                <a:lnTo>
                  <a:pt x="125" y="1653"/>
                </a:lnTo>
                <a:lnTo>
                  <a:pt x="217" y="1795"/>
                </a:lnTo>
                <a:lnTo>
                  <a:pt x="509" y="1661"/>
                </a:lnTo>
                <a:lnTo>
                  <a:pt x="618" y="1770"/>
                </a:lnTo>
                <a:lnTo>
                  <a:pt x="467" y="2045"/>
                </a:lnTo>
                <a:lnTo>
                  <a:pt x="609" y="2162"/>
                </a:lnTo>
                <a:lnTo>
                  <a:pt x="868" y="1912"/>
                </a:lnTo>
                <a:lnTo>
                  <a:pt x="1018" y="1962"/>
                </a:lnTo>
                <a:lnTo>
                  <a:pt x="1052" y="2304"/>
                </a:lnTo>
                <a:lnTo>
                  <a:pt x="1277" y="2313"/>
                </a:lnTo>
                <a:lnTo>
                  <a:pt x="1302" y="1954"/>
                </a:lnTo>
                <a:lnTo>
                  <a:pt x="1494" y="1904"/>
                </a:lnTo>
                <a:lnTo>
                  <a:pt x="1720" y="2154"/>
                </a:lnTo>
                <a:lnTo>
                  <a:pt x="1870" y="2062"/>
                </a:lnTo>
                <a:lnTo>
                  <a:pt x="1720" y="1762"/>
                </a:lnTo>
                <a:lnTo>
                  <a:pt x="1820" y="1636"/>
                </a:lnTo>
                <a:lnTo>
                  <a:pt x="2120" y="1778"/>
                </a:lnTo>
                <a:lnTo>
                  <a:pt x="2212" y="1620"/>
                </a:lnTo>
                <a:lnTo>
                  <a:pt x="1937" y="1419"/>
                </a:lnTo>
                <a:lnTo>
                  <a:pt x="1970" y="1244"/>
                </a:lnTo>
                <a:lnTo>
                  <a:pt x="2312" y="1211"/>
                </a:lnTo>
                <a:lnTo>
                  <a:pt x="2304" y="1035"/>
                </a:lnTo>
                <a:lnTo>
                  <a:pt x="1962" y="985"/>
                </a:lnTo>
                <a:lnTo>
                  <a:pt x="1928" y="852"/>
                </a:lnTo>
                <a:lnTo>
                  <a:pt x="2204" y="660"/>
                </a:lnTo>
                <a:lnTo>
                  <a:pt x="2112" y="501"/>
                </a:lnTo>
                <a:lnTo>
                  <a:pt x="1803" y="626"/>
                </a:lnTo>
                <a:lnTo>
                  <a:pt x="1703" y="526"/>
                </a:lnTo>
                <a:lnTo>
                  <a:pt x="1861" y="234"/>
                </a:lnTo>
                <a:lnTo>
                  <a:pt x="1711" y="142"/>
                </a:lnTo>
                <a:lnTo>
                  <a:pt x="1469" y="384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2"/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6587" name="Freeform 11">
            <a:extLst>
              <a:ext uri="{FF2B5EF4-FFF2-40B4-BE49-F238E27FC236}">
                <a16:creationId xmlns:a16="http://schemas.microsoft.com/office/drawing/2014/main" id="{4D4B9712-E4C8-46AD-9608-8C311C6F878A}"/>
              </a:ext>
            </a:extLst>
          </p:cNvPr>
          <p:cNvSpPr>
            <a:spLocks/>
          </p:cNvSpPr>
          <p:nvPr/>
        </p:nvSpPr>
        <p:spPr bwMode="hidden">
          <a:xfrm>
            <a:off x="7146925" y="2555875"/>
            <a:ext cx="2008188" cy="3997325"/>
          </a:xfrm>
          <a:custGeom>
            <a:avLst/>
            <a:gdLst>
              <a:gd name="T0" fmla="*/ 1265 w 1265"/>
              <a:gd name="T1" fmla="*/ 0 h 2518"/>
              <a:gd name="T2" fmla="*/ 1128 w 1265"/>
              <a:gd name="T3" fmla="*/ 18 h 2518"/>
              <a:gd name="T4" fmla="*/ 1110 w 1265"/>
              <a:gd name="T5" fmla="*/ 372 h 2518"/>
              <a:gd name="T6" fmla="*/ 946 w 1265"/>
              <a:gd name="T7" fmla="*/ 428 h 2518"/>
              <a:gd name="T8" fmla="*/ 710 w 1265"/>
              <a:gd name="T9" fmla="*/ 127 h 2518"/>
              <a:gd name="T10" fmla="*/ 546 w 1265"/>
              <a:gd name="T11" fmla="*/ 219 h 2518"/>
              <a:gd name="T12" fmla="*/ 701 w 1265"/>
              <a:gd name="T13" fmla="*/ 555 h 2518"/>
              <a:gd name="T14" fmla="*/ 592 w 1265"/>
              <a:gd name="T15" fmla="*/ 665 h 2518"/>
              <a:gd name="T16" fmla="*/ 237 w 1265"/>
              <a:gd name="T17" fmla="*/ 537 h 2518"/>
              <a:gd name="T18" fmla="*/ 155 w 1265"/>
              <a:gd name="T19" fmla="*/ 674 h 2518"/>
              <a:gd name="T20" fmla="*/ 427 w 1265"/>
              <a:gd name="T21" fmla="*/ 911 h 2518"/>
              <a:gd name="T22" fmla="*/ 383 w 1265"/>
              <a:gd name="T23" fmla="*/ 1093 h 2518"/>
              <a:gd name="T24" fmla="*/ 9 w 1265"/>
              <a:gd name="T25" fmla="*/ 1121 h 2518"/>
              <a:gd name="T26" fmla="*/ 0 w 1265"/>
              <a:gd name="T27" fmla="*/ 1322 h 2518"/>
              <a:gd name="T28" fmla="*/ 383 w 1265"/>
              <a:gd name="T29" fmla="*/ 1376 h 2518"/>
              <a:gd name="T30" fmla="*/ 419 w 1265"/>
              <a:gd name="T31" fmla="*/ 1549 h 2518"/>
              <a:gd name="T32" fmla="*/ 136 w 1265"/>
              <a:gd name="T33" fmla="*/ 1804 h 2518"/>
              <a:gd name="T34" fmla="*/ 237 w 1265"/>
              <a:gd name="T35" fmla="*/ 1959 h 2518"/>
              <a:gd name="T36" fmla="*/ 555 w 1265"/>
              <a:gd name="T37" fmla="*/ 1813 h 2518"/>
              <a:gd name="T38" fmla="*/ 674 w 1265"/>
              <a:gd name="T39" fmla="*/ 1932 h 2518"/>
              <a:gd name="T40" fmla="*/ 509 w 1265"/>
              <a:gd name="T41" fmla="*/ 2232 h 2518"/>
              <a:gd name="T42" fmla="*/ 664 w 1265"/>
              <a:gd name="T43" fmla="*/ 2360 h 2518"/>
              <a:gd name="T44" fmla="*/ 946 w 1265"/>
              <a:gd name="T45" fmla="*/ 2087 h 2518"/>
              <a:gd name="T46" fmla="*/ 1110 w 1265"/>
              <a:gd name="T47" fmla="*/ 2142 h 2518"/>
              <a:gd name="T48" fmla="*/ 1147 w 1265"/>
              <a:gd name="T49" fmla="*/ 2515 h 2518"/>
              <a:gd name="T50" fmla="*/ 1265 w 1265"/>
              <a:gd name="T51" fmla="*/ 2518 h 2518"/>
              <a:gd name="T52" fmla="*/ 1265 w 1265"/>
              <a:gd name="T53" fmla="*/ 0 h 2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65" h="2518">
                <a:moveTo>
                  <a:pt x="1265" y="0"/>
                </a:moveTo>
                <a:lnTo>
                  <a:pt x="1128" y="18"/>
                </a:lnTo>
                <a:lnTo>
                  <a:pt x="1110" y="372"/>
                </a:lnTo>
                <a:lnTo>
                  <a:pt x="946" y="428"/>
                </a:lnTo>
                <a:lnTo>
                  <a:pt x="710" y="127"/>
                </a:lnTo>
                <a:lnTo>
                  <a:pt x="546" y="219"/>
                </a:lnTo>
                <a:lnTo>
                  <a:pt x="701" y="555"/>
                </a:lnTo>
                <a:lnTo>
                  <a:pt x="592" y="665"/>
                </a:lnTo>
                <a:lnTo>
                  <a:pt x="237" y="537"/>
                </a:lnTo>
                <a:lnTo>
                  <a:pt x="155" y="674"/>
                </a:lnTo>
                <a:lnTo>
                  <a:pt x="427" y="911"/>
                </a:lnTo>
                <a:lnTo>
                  <a:pt x="383" y="1093"/>
                </a:lnTo>
                <a:lnTo>
                  <a:pt x="9" y="1121"/>
                </a:lnTo>
                <a:lnTo>
                  <a:pt x="0" y="1322"/>
                </a:lnTo>
                <a:lnTo>
                  <a:pt x="383" y="1376"/>
                </a:lnTo>
                <a:lnTo>
                  <a:pt x="419" y="1549"/>
                </a:lnTo>
                <a:lnTo>
                  <a:pt x="136" y="1804"/>
                </a:lnTo>
                <a:lnTo>
                  <a:pt x="237" y="1959"/>
                </a:lnTo>
                <a:lnTo>
                  <a:pt x="555" y="1813"/>
                </a:lnTo>
                <a:lnTo>
                  <a:pt x="674" y="1932"/>
                </a:lnTo>
                <a:lnTo>
                  <a:pt x="509" y="2232"/>
                </a:lnTo>
                <a:lnTo>
                  <a:pt x="664" y="2360"/>
                </a:lnTo>
                <a:lnTo>
                  <a:pt x="946" y="2087"/>
                </a:lnTo>
                <a:lnTo>
                  <a:pt x="1110" y="2142"/>
                </a:lnTo>
                <a:lnTo>
                  <a:pt x="1147" y="2515"/>
                </a:lnTo>
                <a:lnTo>
                  <a:pt x="1265" y="2518"/>
                </a:lnTo>
                <a:lnTo>
                  <a:pt x="1265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pic>
        <p:nvPicPr>
          <p:cNvPr id="536588" name="Picture 12">
            <a:extLst>
              <a:ext uri="{FF2B5EF4-FFF2-40B4-BE49-F238E27FC236}">
                <a16:creationId xmlns:a16="http://schemas.microsoft.com/office/drawing/2014/main" id="{6FE0468C-735B-4D33-BEB2-D9164BAA7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invGray">
          <a:xfrm>
            <a:off x="3175" y="-3175"/>
            <a:ext cx="8032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6589" name="Rectangle 13">
            <a:extLst>
              <a:ext uri="{FF2B5EF4-FFF2-40B4-BE49-F238E27FC236}">
                <a16:creationId xmlns:a16="http://schemas.microsoft.com/office/drawing/2014/main" id="{DA7901EA-9A16-4262-B958-44A45D32B1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536590" name="Rectangle 14">
            <a:extLst>
              <a:ext uri="{FF2B5EF4-FFF2-40B4-BE49-F238E27FC236}">
                <a16:creationId xmlns:a16="http://schemas.microsoft.com/office/drawing/2014/main" id="{FCDD5D45-0A51-4938-ACE9-6D218033C1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764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536591" name="Rectangle 15">
            <a:extLst>
              <a:ext uri="{FF2B5EF4-FFF2-40B4-BE49-F238E27FC236}">
                <a16:creationId xmlns:a16="http://schemas.microsoft.com/office/drawing/2014/main" id="{09153A7C-9596-4712-BA3F-9891F40E88A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>
                <a:solidFill>
                  <a:schemeClr val="tx2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536592" name="Rectangle 16">
            <a:extLst>
              <a:ext uri="{FF2B5EF4-FFF2-40B4-BE49-F238E27FC236}">
                <a16:creationId xmlns:a16="http://schemas.microsoft.com/office/drawing/2014/main" id="{74E1CEED-3463-4523-B353-23BB8048461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>
                <a:solidFill>
                  <a:schemeClr val="tx2"/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536593" name="Rectangle 17">
            <a:extLst>
              <a:ext uri="{FF2B5EF4-FFF2-40B4-BE49-F238E27FC236}">
                <a16:creationId xmlns:a16="http://schemas.microsoft.com/office/drawing/2014/main" id="{2B4A1C47-67D7-458E-80FB-CB4C5CD1C5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>
                <a:solidFill>
                  <a:schemeClr val="tx2"/>
                </a:solidFill>
              </a:defRPr>
            </a:lvl1pPr>
          </a:lstStyle>
          <a:p>
            <a:fld id="{42F69516-93BB-4A41-923B-1BB78E0233A1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anose="05000000000000000000" pitchFamily="2" charset="2"/>
        <a:buChar char="®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anose="05000000000000000000" pitchFamily="2" charset="2"/>
        <a:buChar char="®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anose="05000000000000000000" pitchFamily="2" charset="2"/>
        <a:buChar char="®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>
            <a:extLst>
              <a:ext uri="{FF2B5EF4-FFF2-40B4-BE49-F238E27FC236}">
                <a16:creationId xmlns:a16="http://schemas.microsoft.com/office/drawing/2014/main" id="{4897632E-EB03-41BE-9BD0-1185AFFDA75B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219200" y="2819400"/>
            <a:ext cx="7467600" cy="762000"/>
          </a:xfrm>
        </p:spPr>
        <p:txBody>
          <a:bodyPr/>
          <a:lstStyle/>
          <a:p>
            <a:r>
              <a:rPr lang="fr-FR" altLang="fr-FR"/>
              <a:t>LE SCHEMA CINEMATIQUE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Text Box 2">
            <a:extLst>
              <a:ext uri="{FF2B5EF4-FFF2-40B4-BE49-F238E27FC236}">
                <a16:creationId xmlns:a16="http://schemas.microsoft.com/office/drawing/2014/main" id="{0F567986-C610-489C-B927-21D2544EE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5491" name="Text Box 3">
            <a:extLst>
              <a:ext uri="{FF2B5EF4-FFF2-40B4-BE49-F238E27FC236}">
                <a16:creationId xmlns:a16="http://schemas.microsoft.com/office/drawing/2014/main" id="{9BBC600C-F3D0-4CB6-9E88-2E2FA53B8F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5493" name="Text Box 5">
            <a:extLst>
              <a:ext uri="{FF2B5EF4-FFF2-40B4-BE49-F238E27FC236}">
                <a16:creationId xmlns:a16="http://schemas.microsoft.com/office/drawing/2014/main" id="{4798820B-1EEA-42FD-AC72-7C7B79389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5494" name="Text Box 6">
            <a:extLst>
              <a:ext uri="{FF2B5EF4-FFF2-40B4-BE49-F238E27FC236}">
                <a16:creationId xmlns:a16="http://schemas.microsoft.com/office/drawing/2014/main" id="{3A89013B-32D2-4853-85A4-40B04B2283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5498" name="Group 10">
            <a:extLst>
              <a:ext uri="{FF2B5EF4-FFF2-40B4-BE49-F238E27FC236}">
                <a16:creationId xmlns:a16="http://schemas.microsoft.com/office/drawing/2014/main" id="{CCAD9658-EB9D-49C2-BC8A-ACFE1389B7A4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929719411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2587475528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350224440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1103518085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3210357549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3529061320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2452148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082272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Pivot glissant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548826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174489"/>
                  </a:ext>
                </a:extLst>
              </a:tr>
            </a:tbl>
          </a:graphicData>
        </a:graphic>
      </p:graphicFrame>
      <p:graphicFrame>
        <p:nvGraphicFramePr>
          <p:cNvPr id="575527" name="Object 39">
            <a:extLst>
              <a:ext uri="{FF2B5EF4-FFF2-40B4-BE49-F238E27FC236}">
                <a16:creationId xmlns:a16="http://schemas.microsoft.com/office/drawing/2014/main" id="{D2E9B636-CB5E-4947-ABD1-CB1D838EEB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89850" y="4354513"/>
          <a:ext cx="1116013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29" name="Document" r:id="rId3" imgW="714960" imgH="531000" progId="Word.Document.8">
                  <p:embed/>
                </p:oleObj>
              </mc:Choice>
              <mc:Fallback>
                <p:oleObj name="Document" r:id="rId3" imgW="714960" imgH="53100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9850" y="4354513"/>
                        <a:ext cx="1116013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5528" name="Object 40">
            <a:extLst>
              <a:ext uri="{FF2B5EF4-FFF2-40B4-BE49-F238E27FC236}">
                <a16:creationId xmlns:a16="http://schemas.microsoft.com/office/drawing/2014/main" id="{F0D9CAD9-D667-43F2-AC51-3EE7C8CFA8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21313" y="4556125"/>
          <a:ext cx="2071687" cy="44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5530" name="Document" r:id="rId5" imgW="1581840" imgH="342360" progId="Word.Document.8">
                  <p:embed/>
                </p:oleObj>
              </mc:Choice>
              <mc:Fallback>
                <p:oleObj name="Document" r:id="rId5" imgW="1581840" imgH="34236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1313" y="4556125"/>
                        <a:ext cx="2071687" cy="449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Text Box 2">
            <a:extLst>
              <a:ext uri="{FF2B5EF4-FFF2-40B4-BE49-F238E27FC236}">
                <a16:creationId xmlns:a16="http://schemas.microsoft.com/office/drawing/2014/main" id="{2CFD2180-FCD9-4249-82A4-BC512CA25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6515" name="Text Box 3">
            <a:extLst>
              <a:ext uri="{FF2B5EF4-FFF2-40B4-BE49-F238E27FC236}">
                <a16:creationId xmlns:a16="http://schemas.microsoft.com/office/drawing/2014/main" id="{B327A79F-AE86-4520-8B1D-F446A8742F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6517" name="Text Box 5">
            <a:extLst>
              <a:ext uri="{FF2B5EF4-FFF2-40B4-BE49-F238E27FC236}">
                <a16:creationId xmlns:a16="http://schemas.microsoft.com/office/drawing/2014/main" id="{733B79EB-A79B-4349-813C-3CF4066BD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6518" name="Text Box 6">
            <a:extLst>
              <a:ext uri="{FF2B5EF4-FFF2-40B4-BE49-F238E27FC236}">
                <a16:creationId xmlns:a16="http://schemas.microsoft.com/office/drawing/2014/main" id="{79D3EE35-E093-42D4-A252-24FF44C17B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6522" name="Group 10">
            <a:extLst>
              <a:ext uri="{FF2B5EF4-FFF2-40B4-BE49-F238E27FC236}">
                <a16:creationId xmlns:a16="http://schemas.microsoft.com/office/drawing/2014/main" id="{15EBB899-DC46-4DCB-A56E-B607E114A87A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671199936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373593763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4020246818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4165020397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639476774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638559122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02556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258579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Sphérique à doigt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0219189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637828"/>
                  </a:ext>
                </a:extLst>
              </a:tr>
            </a:tbl>
          </a:graphicData>
        </a:graphic>
      </p:graphicFrame>
      <p:graphicFrame>
        <p:nvGraphicFramePr>
          <p:cNvPr id="576551" name="Object 39">
            <a:extLst>
              <a:ext uri="{FF2B5EF4-FFF2-40B4-BE49-F238E27FC236}">
                <a16:creationId xmlns:a16="http://schemas.microsoft.com/office/drawing/2014/main" id="{1E2DD3A9-510C-4DAD-BA7A-C8C1171D5D4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7038" y="4332288"/>
          <a:ext cx="17526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53" name="Document" r:id="rId3" imgW="953280" imgH="517680" progId="Word.Document.8">
                  <p:embed/>
                </p:oleObj>
              </mc:Choice>
              <mc:Fallback>
                <p:oleObj name="Document" r:id="rId3" imgW="953280" imgH="51768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4332288"/>
                        <a:ext cx="1752600" cy="952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6552" name="Object 40">
            <a:extLst>
              <a:ext uri="{FF2B5EF4-FFF2-40B4-BE49-F238E27FC236}">
                <a16:creationId xmlns:a16="http://schemas.microsoft.com/office/drawing/2014/main" id="{5380FD24-4E33-4284-8F9F-F9BA7FE6CB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99375" y="4357688"/>
          <a:ext cx="1177925" cy="88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6554" name="Document" r:id="rId5" imgW="734040" imgH="552240" progId="Word.Document.8">
                  <p:embed/>
                </p:oleObj>
              </mc:Choice>
              <mc:Fallback>
                <p:oleObj name="Document" r:id="rId5" imgW="734040" imgH="55224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9375" y="4357688"/>
                        <a:ext cx="1177925" cy="88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Text Box 2">
            <a:extLst>
              <a:ext uri="{FF2B5EF4-FFF2-40B4-BE49-F238E27FC236}">
                <a16:creationId xmlns:a16="http://schemas.microsoft.com/office/drawing/2014/main" id="{51CED922-4A00-4A24-B273-BA7B4728D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7539" name="Text Box 3">
            <a:extLst>
              <a:ext uri="{FF2B5EF4-FFF2-40B4-BE49-F238E27FC236}">
                <a16:creationId xmlns:a16="http://schemas.microsoft.com/office/drawing/2014/main" id="{A5A4009F-E5FB-4A38-A9CE-4570BEEBF7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7541" name="Text Box 5">
            <a:extLst>
              <a:ext uri="{FF2B5EF4-FFF2-40B4-BE49-F238E27FC236}">
                <a16:creationId xmlns:a16="http://schemas.microsoft.com/office/drawing/2014/main" id="{EFADC95A-3AA6-483F-9D00-F4C9E3C08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7542" name="Text Box 6">
            <a:extLst>
              <a:ext uri="{FF2B5EF4-FFF2-40B4-BE49-F238E27FC236}">
                <a16:creationId xmlns:a16="http://schemas.microsoft.com/office/drawing/2014/main" id="{8846F04F-6E5E-4A38-BD6D-0114F6358D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7576" name="Group 40">
            <a:extLst>
              <a:ext uri="{FF2B5EF4-FFF2-40B4-BE49-F238E27FC236}">
                <a16:creationId xmlns:a16="http://schemas.microsoft.com/office/drawing/2014/main" id="{92278F9C-1FB5-49C6-9338-30DFB5DB1D01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720112332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3480645394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403532351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156476067"/>
                    </a:ext>
                  </a:extLst>
                </a:gridCol>
                <a:gridCol w="2089150">
                  <a:extLst>
                    <a:ext uri="{9D8B030D-6E8A-4147-A177-3AD203B41FA5}">
                      <a16:colId xmlns:a16="http://schemas.microsoft.com/office/drawing/2014/main" val="2796219087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093355202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426337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253111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Appui plan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284422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8947447"/>
                  </a:ext>
                </a:extLst>
              </a:tr>
            </a:tbl>
          </a:graphicData>
        </a:graphic>
      </p:graphicFrame>
      <p:graphicFrame>
        <p:nvGraphicFramePr>
          <p:cNvPr id="577577" name="Object 41">
            <a:extLst>
              <a:ext uri="{FF2B5EF4-FFF2-40B4-BE49-F238E27FC236}">
                <a16:creationId xmlns:a16="http://schemas.microsoft.com/office/drawing/2014/main" id="{7754C2ED-6EB0-45E2-BED8-0D2FBB2E5A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10225" y="4222750"/>
          <a:ext cx="1751013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579" name="Document" r:id="rId3" imgW="1077120" imgH="658800" progId="Word.Document.8">
                  <p:embed/>
                </p:oleObj>
              </mc:Choice>
              <mc:Fallback>
                <p:oleObj name="Document" r:id="rId3" imgW="1077120" imgH="658800" progId="Word.Document.8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0225" y="4222750"/>
                        <a:ext cx="1751013" cy="1069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7578" name="Object 42">
            <a:extLst>
              <a:ext uri="{FF2B5EF4-FFF2-40B4-BE49-F238E27FC236}">
                <a16:creationId xmlns:a16="http://schemas.microsoft.com/office/drawing/2014/main" id="{173ED8AC-4973-4698-8538-BCA68EE5CF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34300" y="4414838"/>
          <a:ext cx="112395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7580" name="Document" r:id="rId5" imgW="743760" imgH="552600" progId="Word.Document.8">
                  <p:embed/>
                </p:oleObj>
              </mc:Choice>
              <mc:Fallback>
                <p:oleObj name="Document" r:id="rId5" imgW="743760" imgH="552600" progId="Word.Document.8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4300" y="4414838"/>
                        <a:ext cx="1123950" cy="833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Text Box 2">
            <a:extLst>
              <a:ext uri="{FF2B5EF4-FFF2-40B4-BE49-F238E27FC236}">
                <a16:creationId xmlns:a16="http://schemas.microsoft.com/office/drawing/2014/main" id="{0AFEE8EA-02B2-4488-AF78-CE8BDE8F2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8563" name="Text Box 3">
            <a:extLst>
              <a:ext uri="{FF2B5EF4-FFF2-40B4-BE49-F238E27FC236}">
                <a16:creationId xmlns:a16="http://schemas.microsoft.com/office/drawing/2014/main" id="{DE08EE4D-20A1-46ED-9A69-4C22BB2828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8565" name="Text Box 5">
            <a:extLst>
              <a:ext uri="{FF2B5EF4-FFF2-40B4-BE49-F238E27FC236}">
                <a16:creationId xmlns:a16="http://schemas.microsoft.com/office/drawing/2014/main" id="{BF7B9EE4-30C4-49B4-B4C9-18BEB5B0B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8566" name="Text Box 6">
            <a:extLst>
              <a:ext uri="{FF2B5EF4-FFF2-40B4-BE49-F238E27FC236}">
                <a16:creationId xmlns:a16="http://schemas.microsoft.com/office/drawing/2014/main" id="{1549BB93-71C6-4A36-BD81-C06B12583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8570" name="Group 10">
            <a:extLst>
              <a:ext uri="{FF2B5EF4-FFF2-40B4-BE49-F238E27FC236}">
                <a16:creationId xmlns:a16="http://schemas.microsoft.com/office/drawing/2014/main" id="{2BF27BB9-9A89-46AC-ADDC-85FC33281989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3357795060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796782193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318505330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841364829"/>
                    </a:ext>
                  </a:extLst>
                </a:gridCol>
                <a:gridCol w="2089150">
                  <a:extLst>
                    <a:ext uri="{9D8B030D-6E8A-4147-A177-3AD203B41FA5}">
                      <a16:colId xmlns:a16="http://schemas.microsoft.com/office/drawing/2014/main" val="3460594943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4131621470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7309718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12411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Rotule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764970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085179"/>
                  </a:ext>
                </a:extLst>
              </a:tr>
            </a:tbl>
          </a:graphicData>
        </a:graphic>
      </p:graphicFrame>
      <p:graphicFrame>
        <p:nvGraphicFramePr>
          <p:cNvPr id="578599" name="Object 39">
            <a:extLst>
              <a:ext uri="{FF2B5EF4-FFF2-40B4-BE49-F238E27FC236}">
                <a16:creationId xmlns:a16="http://schemas.microsoft.com/office/drawing/2014/main" id="{6B5255E7-14A4-406B-8B4E-9532BD7C493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99125" y="4298950"/>
          <a:ext cx="1547813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01" name="Document" r:id="rId3" imgW="924480" imgH="507600" progId="Word.Document.8">
                  <p:embed/>
                </p:oleObj>
              </mc:Choice>
              <mc:Fallback>
                <p:oleObj name="Document" r:id="rId3" imgW="924480" imgH="50760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25" y="4298950"/>
                        <a:ext cx="1547813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8600" name="Object 40">
            <a:extLst>
              <a:ext uri="{FF2B5EF4-FFF2-40B4-BE49-F238E27FC236}">
                <a16:creationId xmlns:a16="http://schemas.microsoft.com/office/drawing/2014/main" id="{B6694F8F-E22C-467A-ADC5-9751D7803C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85088" y="4289425"/>
          <a:ext cx="1233487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8602" name="Document" r:id="rId5" imgW="724680" imgH="552240" progId="Word.Document.8">
                  <p:embed/>
                </p:oleObj>
              </mc:Choice>
              <mc:Fallback>
                <p:oleObj name="Document" r:id="rId5" imgW="724680" imgH="55224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5088" y="4289425"/>
                        <a:ext cx="1233487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Text Box 2">
            <a:extLst>
              <a:ext uri="{FF2B5EF4-FFF2-40B4-BE49-F238E27FC236}">
                <a16:creationId xmlns:a16="http://schemas.microsoft.com/office/drawing/2014/main" id="{7A2871EB-3EE0-497F-BC2D-DB63256CC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9587" name="Text Box 3">
            <a:extLst>
              <a:ext uri="{FF2B5EF4-FFF2-40B4-BE49-F238E27FC236}">
                <a16:creationId xmlns:a16="http://schemas.microsoft.com/office/drawing/2014/main" id="{D3724560-554E-4281-8B3C-225ADCD07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9589" name="Text Box 5">
            <a:extLst>
              <a:ext uri="{FF2B5EF4-FFF2-40B4-BE49-F238E27FC236}">
                <a16:creationId xmlns:a16="http://schemas.microsoft.com/office/drawing/2014/main" id="{54726E8D-2C0F-4FA1-A907-570C562EC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9590" name="Text Box 6">
            <a:extLst>
              <a:ext uri="{FF2B5EF4-FFF2-40B4-BE49-F238E27FC236}">
                <a16:creationId xmlns:a16="http://schemas.microsoft.com/office/drawing/2014/main" id="{46771EB5-81EB-4F5F-8C19-9A1561072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9594" name="Group 10">
            <a:extLst>
              <a:ext uri="{FF2B5EF4-FFF2-40B4-BE49-F238E27FC236}">
                <a16:creationId xmlns:a16="http://schemas.microsoft.com/office/drawing/2014/main" id="{6B4C36D5-505A-47FC-9998-94FBD3959319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476584313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1083396950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33417799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45484692"/>
                    </a:ext>
                  </a:extLst>
                </a:gridCol>
                <a:gridCol w="2089150">
                  <a:extLst>
                    <a:ext uri="{9D8B030D-6E8A-4147-A177-3AD203B41FA5}">
                      <a16:colId xmlns:a16="http://schemas.microsoft.com/office/drawing/2014/main" val="706554763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311817676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9179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498055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Linéaire annulaire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793112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4454643"/>
                  </a:ext>
                </a:extLst>
              </a:tr>
            </a:tbl>
          </a:graphicData>
        </a:graphic>
      </p:graphicFrame>
      <p:graphicFrame>
        <p:nvGraphicFramePr>
          <p:cNvPr id="579623" name="Object 39">
            <a:extLst>
              <a:ext uri="{FF2B5EF4-FFF2-40B4-BE49-F238E27FC236}">
                <a16:creationId xmlns:a16="http://schemas.microsoft.com/office/drawing/2014/main" id="{DC3D18D0-51E9-46F1-B66D-74E999876E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19750" y="4384675"/>
          <a:ext cx="1855788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9625" name="Document" r:id="rId3" imgW="1410480" imgH="552600" progId="Word.Document.8">
                  <p:embed/>
                </p:oleObj>
              </mc:Choice>
              <mc:Fallback>
                <p:oleObj name="Document" r:id="rId3" imgW="1410480" imgH="55260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9750" y="4384675"/>
                        <a:ext cx="1855788" cy="727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9624" name="Object 40">
            <a:extLst>
              <a:ext uri="{FF2B5EF4-FFF2-40B4-BE49-F238E27FC236}">
                <a16:creationId xmlns:a16="http://schemas.microsoft.com/office/drawing/2014/main" id="{A858E6D6-F966-446E-8777-95BE4EF819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83513" y="4373563"/>
          <a:ext cx="1060450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9626" name="Document" r:id="rId5" imgW="657720" imgH="533520" progId="Word.Document.8">
                  <p:embed/>
                </p:oleObj>
              </mc:Choice>
              <mc:Fallback>
                <p:oleObj name="Document" r:id="rId5" imgW="657720" imgH="53352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3513" y="4373563"/>
                        <a:ext cx="1060450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Text Box 2">
            <a:extLst>
              <a:ext uri="{FF2B5EF4-FFF2-40B4-BE49-F238E27FC236}">
                <a16:creationId xmlns:a16="http://schemas.microsoft.com/office/drawing/2014/main" id="{74AA4E0B-4F57-4EB2-89D1-8401368F47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80611" name="Text Box 3">
            <a:extLst>
              <a:ext uri="{FF2B5EF4-FFF2-40B4-BE49-F238E27FC236}">
                <a16:creationId xmlns:a16="http://schemas.microsoft.com/office/drawing/2014/main" id="{0B7A2793-ACE1-4A49-941D-4908DF14A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80613" name="Text Box 5">
            <a:extLst>
              <a:ext uri="{FF2B5EF4-FFF2-40B4-BE49-F238E27FC236}">
                <a16:creationId xmlns:a16="http://schemas.microsoft.com/office/drawing/2014/main" id="{80BBCE49-7737-4A1F-8AEA-461A64B0B4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80614" name="Text Box 6">
            <a:extLst>
              <a:ext uri="{FF2B5EF4-FFF2-40B4-BE49-F238E27FC236}">
                <a16:creationId xmlns:a16="http://schemas.microsoft.com/office/drawing/2014/main" id="{68D4CC1E-0B6B-42E2-A514-2FA877251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80618" name="Group 10">
            <a:extLst>
              <a:ext uri="{FF2B5EF4-FFF2-40B4-BE49-F238E27FC236}">
                <a16:creationId xmlns:a16="http://schemas.microsoft.com/office/drawing/2014/main" id="{290B63FC-8B32-4610-8B75-5F8F02E6C020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1538738070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1944406229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95458816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754060405"/>
                    </a:ext>
                  </a:extLst>
                </a:gridCol>
                <a:gridCol w="2089150">
                  <a:extLst>
                    <a:ext uri="{9D8B030D-6E8A-4147-A177-3AD203B41FA5}">
                      <a16:colId xmlns:a16="http://schemas.microsoft.com/office/drawing/2014/main" val="374387610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4119861771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551490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4793808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Linéaire rectiligne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767071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001972"/>
                  </a:ext>
                </a:extLst>
              </a:tr>
            </a:tbl>
          </a:graphicData>
        </a:graphic>
      </p:graphicFrame>
      <p:graphicFrame>
        <p:nvGraphicFramePr>
          <p:cNvPr id="580647" name="Object 39">
            <a:extLst>
              <a:ext uri="{FF2B5EF4-FFF2-40B4-BE49-F238E27FC236}">
                <a16:creationId xmlns:a16="http://schemas.microsoft.com/office/drawing/2014/main" id="{52DF8976-7903-4076-8C76-BDF2B3BCD44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19738" y="4373563"/>
          <a:ext cx="1987550" cy="684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649" name="Document" r:id="rId3" imgW="1419840" imgH="489600" progId="Word.Document.8">
                  <p:embed/>
                </p:oleObj>
              </mc:Choice>
              <mc:Fallback>
                <p:oleObj name="Document" r:id="rId3" imgW="1419840" imgH="48960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9738" y="4373563"/>
                        <a:ext cx="1987550" cy="684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0648" name="Object 40">
            <a:extLst>
              <a:ext uri="{FF2B5EF4-FFF2-40B4-BE49-F238E27FC236}">
                <a16:creationId xmlns:a16="http://schemas.microsoft.com/office/drawing/2014/main" id="{7CE73280-797A-4C17-8100-36AE5EDF1E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16850" y="4408488"/>
          <a:ext cx="1004888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0650" name="Document" r:id="rId5" imgW="714960" imgH="543240" progId="Word.Document.8">
                  <p:embed/>
                </p:oleObj>
              </mc:Choice>
              <mc:Fallback>
                <p:oleObj name="Document" r:id="rId5" imgW="714960" imgH="54324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6850" y="4408488"/>
                        <a:ext cx="1004888" cy="763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Text Box 2">
            <a:extLst>
              <a:ext uri="{FF2B5EF4-FFF2-40B4-BE49-F238E27FC236}">
                <a16:creationId xmlns:a16="http://schemas.microsoft.com/office/drawing/2014/main" id="{C1C8FF65-5585-4507-8D59-DB13E5ABD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81635" name="Text Box 3">
            <a:extLst>
              <a:ext uri="{FF2B5EF4-FFF2-40B4-BE49-F238E27FC236}">
                <a16:creationId xmlns:a16="http://schemas.microsoft.com/office/drawing/2014/main" id="{21E36B32-505C-46A1-833F-8AF0AAD0B0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81637" name="Text Box 5">
            <a:extLst>
              <a:ext uri="{FF2B5EF4-FFF2-40B4-BE49-F238E27FC236}">
                <a16:creationId xmlns:a16="http://schemas.microsoft.com/office/drawing/2014/main" id="{463A0F98-08B0-4A41-BEF0-90174E88F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81638" name="Text Box 6">
            <a:extLst>
              <a:ext uri="{FF2B5EF4-FFF2-40B4-BE49-F238E27FC236}">
                <a16:creationId xmlns:a16="http://schemas.microsoft.com/office/drawing/2014/main" id="{491FFB5F-7491-4184-8088-825C52CD3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81642" name="Group 10">
            <a:extLst>
              <a:ext uri="{FF2B5EF4-FFF2-40B4-BE49-F238E27FC236}">
                <a16:creationId xmlns:a16="http://schemas.microsoft.com/office/drawing/2014/main" id="{F6C35345-7065-43EC-A2D5-D417E085E2CC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218856530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1537512683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320869142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764036263"/>
                    </a:ext>
                  </a:extLst>
                </a:gridCol>
                <a:gridCol w="2089150">
                  <a:extLst>
                    <a:ext uri="{9D8B030D-6E8A-4147-A177-3AD203B41FA5}">
                      <a16:colId xmlns:a16="http://schemas.microsoft.com/office/drawing/2014/main" val="1443679334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576039120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01298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156532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Ponctuelle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5032342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012033"/>
                  </a:ext>
                </a:extLst>
              </a:tr>
            </a:tbl>
          </a:graphicData>
        </a:graphic>
      </p:graphicFrame>
      <p:graphicFrame>
        <p:nvGraphicFramePr>
          <p:cNvPr id="581671" name="Object 39">
            <a:extLst>
              <a:ext uri="{FF2B5EF4-FFF2-40B4-BE49-F238E27FC236}">
                <a16:creationId xmlns:a16="http://schemas.microsoft.com/office/drawing/2014/main" id="{4C75850B-037C-46AE-9D66-829BB2C4E53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30850" y="4349750"/>
          <a:ext cx="2032000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73" name="Document" r:id="rId3" imgW="1620000" imgH="534240" progId="Word.Document.8">
                  <p:embed/>
                </p:oleObj>
              </mc:Choice>
              <mc:Fallback>
                <p:oleObj name="Document" r:id="rId3" imgW="1620000" imgH="53424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0850" y="4349750"/>
                        <a:ext cx="2032000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1672" name="Object 40">
            <a:extLst>
              <a:ext uri="{FF2B5EF4-FFF2-40B4-BE49-F238E27FC236}">
                <a16:creationId xmlns:a16="http://schemas.microsoft.com/office/drawing/2014/main" id="{72236D86-AA4E-4062-B998-83F54C2B50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39075" y="4346575"/>
          <a:ext cx="863600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1674" name="Document" r:id="rId5" imgW="362520" imgH="290880" progId="Word.Document.8">
                  <p:embed/>
                </p:oleObj>
              </mc:Choice>
              <mc:Fallback>
                <p:oleObj name="Document" r:id="rId5" imgW="362520" imgH="29088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39075" y="4346575"/>
                        <a:ext cx="863600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701" name="Text Box 45">
            <a:extLst>
              <a:ext uri="{FF2B5EF4-FFF2-40B4-BE49-F238E27FC236}">
                <a16:creationId xmlns:a16="http://schemas.microsoft.com/office/drawing/2014/main" id="{A88BBF23-028D-44B0-BAC6-313FD4410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82709" name="Rectangle 53">
            <a:extLst>
              <a:ext uri="{FF2B5EF4-FFF2-40B4-BE49-F238E27FC236}">
                <a16:creationId xmlns:a16="http://schemas.microsoft.com/office/drawing/2014/main" id="{BC3DB479-B5DA-4D61-B886-8F94CBA407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2710" name="Rectangle 54">
            <a:extLst>
              <a:ext uri="{FF2B5EF4-FFF2-40B4-BE49-F238E27FC236}">
                <a16:creationId xmlns:a16="http://schemas.microsoft.com/office/drawing/2014/main" id="{23B9CD52-582F-4B3C-8261-7604FC605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475" y="1524000"/>
            <a:ext cx="6340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b="0">
                <a:solidFill>
                  <a:schemeClr val="tx1"/>
                </a:solidFill>
              </a:rPr>
              <a:t>Les principales étapes de réalisation d'un schéma cinématique sont présentées ci-dessous </a:t>
            </a:r>
            <a:endParaRPr lang="fr-FR" altLang="fr-FR" sz="18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82746" name="Group 90">
            <a:extLst>
              <a:ext uri="{FF2B5EF4-FFF2-40B4-BE49-F238E27FC236}">
                <a16:creationId xmlns:a16="http://schemas.microsoft.com/office/drawing/2014/main" id="{2A672C77-CA1D-4E6E-B2D1-EB707CAA8F77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2257425"/>
            <a:ext cx="6988175" cy="871538"/>
            <a:chOff x="1056" y="1422"/>
            <a:chExt cx="4402" cy="549"/>
          </a:xfrm>
        </p:grpSpPr>
        <p:sp>
          <p:nvSpPr>
            <p:cNvPr id="582711" name="Rectangle 55">
              <a:extLst>
                <a:ext uri="{FF2B5EF4-FFF2-40B4-BE49-F238E27FC236}">
                  <a16:creationId xmlns:a16="http://schemas.microsoft.com/office/drawing/2014/main" id="{CD2303EF-91AC-4380-9BF0-1DF0C5BF8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1422"/>
              <a:ext cx="377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u="sng">
                  <a:solidFill>
                    <a:schemeClr val="tx1"/>
                  </a:solidFill>
                </a:rPr>
                <a:t>ETAPE 1 : REPERER LES </a:t>
              </a:r>
              <a:r>
                <a:rPr lang="fr-FR" altLang="fr-FR" u="sng"/>
                <a:t>GROUPES CINEMATIQUES</a:t>
              </a:r>
              <a:r>
                <a:rPr lang="en-US" altLang="fr-FR" sz="800" b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82731" name="Rectangle 75">
              <a:extLst>
                <a:ext uri="{FF2B5EF4-FFF2-40B4-BE49-F238E27FC236}">
                  <a16:creationId xmlns:a16="http://schemas.microsoft.com/office/drawing/2014/main" id="{300E7C41-E9EF-4D69-9EA8-DA4E45276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634"/>
              <a:ext cx="315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fr-FR"/>
                <a:t>Colorier</a:t>
              </a:r>
              <a:r>
                <a:rPr lang="en-US" altLang="fr-FR">
                  <a:solidFill>
                    <a:schemeClr val="tx1"/>
                  </a:solidFill>
                </a:rPr>
                <a:t> les classes d’équivalence sur le plan d’ensemble</a:t>
              </a:r>
            </a:p>
          </p:txBody>
        </p:sp>
        <p:sp>
          <p:nvSpPr>
            <p:cNvPr id="582732" name="Rectangle 76">
              <a:extLst>
                <a:ext uri="{FF2B5EF4-FFF2-40B4-BE49-F238E27FC236}">
                  <a16:creationId xmlns:a16="http://schemas.microsoft.com/office/drawing/2014/main" id="{52DB574B-B602-48EF-A096-31F188A59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1798"/>
              <a:ext cx="380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fr-FR"/>
                <a:t>Recenser les pièces</a:t>
              </a:r>
              <a:r>
                <a:rPr lang="en-US" altLang="fr-FR">
                  <a:solidFill>
                    <a:schemeClr val="tx1"/>
                  </a:solidFill>
                </a:rPr>
                <a:t> composant chaque groupe (les pièces élastiques à exclure) </a:t>
              </a:r>
            </a:p>
          </p:txBody>
        </p:sp>
      </p:grpSp>
      <p:grpSp>
        <p:nvGrpSpPr>
          <p:cNvPr id="582748" name="Group 92">
            <a:extLst>
              <a:ext uri="{FF2B5EF4-FFF2-40B4-BE49-F238E27FC236}">
                <a16:creationId xmlns:a16="http://schemas.microsoft.com/office/drawing/2014/main" id="{5BE81674-1CD2-4CF5-96CE-A9B329722BA8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4078288"/>
            <a:ext cx="6635750" cy="1227137"/>
            <a:chOff x="1056" y="2569"/>
            <a:chExt cx="4180" cy="773"/>
          </a:xfrm>
        </p:grpSpPr>
        <p:sp>
          <p:nvSpPr>
            <p:cNvPr id="582733" name="Rectangle 77">
              <a:extLst>
                <a:ext uri="{FF2B5EF4-FFF2-40B4-BE49-F238E27FC236}">
                  <a16:creationId xmlns:a16="http://schemas.microsoft.com/office/drawing/2014/main" id="{E4F77A91-1587-4736-BEDD-43E9E9ED0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569"/>
              <a:ext cx="398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u="sng">
                  <a:solidFill>
                    <a:schemeClr val="tx1"/>
                  </a:solidFill>
                </a:rPr>
                <a:t>ETAPE 3 : IDENTIFIER</a:t>
              </a:r>
              <a:r>
                <a:rPr lang="fr-FR" altLang="fr-FR" u="sng"/>
                <a:t> LES LIAISONS</a:t>
              </a:r>
              <a:r>
                <a:rPr lang="fr-FR" altLang="fr-FR" u="sng">
                  <a:solidFill>
                    <a:schemeClr val="tx1"/>
                  </a:solidFill>
                </a:rPr>
                <a:t> ENTRE LES GROUPES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82734" name="Rectangle 78">
              <a:extLst>
                <a:ext uri="{FF2B5EF4-FFF2-40B4-BE49-F238E27FC236}">
                  <a16:creationId xmlns:a16="http://schemas.microsoft.com/office/drawing/2014/main" id="{0D9D1093-BAFC-4EDC-A02B-DA17F58A3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2770"/>
              <a:ext cx="3578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>
                  <a:solidFill>
                    <a:schemeClr val="tx1"/>
                  </a:solidFill>
                </a:rPr>
                <a:t>Déterminer </a:t>
              </a:r>
              <a:r>
                <a:rPr lang="fr-FR" altLang="fr-FR"/>
                <a:t>la nature</a:t>
              </a:r>
              <a:r>
                <a:rPr lang="fr-FR" altLang="fr-FR">
                  <a:solidFill>
                    <a:schemeClr val="tx1"/>
                  </a:solidFill>
                </a:rPr>
                <a:t> du ou des contacts entre les classes d’équivalence.</a:t>
              </a:r>
              <a:r>
                <a:rPr lang="en-US" altLang="fr-FR" sz="800" b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82735" name="Rectangle 79">
              <a:extLst>
                <a:ext uri="{FF2B5EF4-FFF2-40B4-BE49-F238E27FC236}">
                  <a16:creationId xmlns:a16="http://schemas.microsoft.com/office/drawing/2014/main" id="{E7EBF3A4-BB80-4774-871D-FB1E78AC2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2964"/>
              <a:ext cx="3277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>
                  <a:solidFill>
                    <a:schemeClr val="tx1"/>
                  </a:solidFill>
                </a:rPr>
                <a:t>    et/ou observer les </a:t>
              </a:r>
              <a:r>
                <a:rPr lang="fr-FR" altLang="fr-FR"/>
                <a:t>degrés de liberté</a:t>
              </a:r>
              <a:r>
                <a:rPr lang="fr-FR" altLang="fr-FR">
                  <a:solidFill>
                    <a:schemeClr val="tx1"/>
                  </a:solidFill>
                </a:rPr>
                <a:t> entre les groupes concernés.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82736" name="Rectangle 80">
              <a:extLst>
                <a:ext uri="{FF2B5EF4-FFF2-40B4-BE49-F238E27FC236}">
                  <a16:creationId xmlns:a16="http://schemas.microsoft.com/office/drawing/2014/main" id="{D6D72F17-7DBD-41A3-AC23-5796849CF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8" y="3169"/>
              <a:ext cx="339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>
                  <a:solidFill>
                    <a:schemeClr val="tx1"/>
                  </a:solidFill>
                </a:rPr>
                <a:t>En déduire la </a:t>
              </a:r>
              <a:r>
                <a:rPr lang="fr-FR" altLang="fr-FR"/>
                <a:t>liaison normalisée</a:t>
              </a:r>
              <a:r>
                <a:rPr lang="fr-FR" altLang="fr-FR">
                  <a:solidFill>
                    <a:schemeClr val="tx1"/>
                  </a:solidFill>
                </a:rPr>
                <a:t> correspondante (centre et axe)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</p:grpSp>
      <p:sp>
        <p:nvSpPr>
          <p:cNvPr id="582738" name="Rectangle 82">
            <a:extLst>
              <a:ext uri="{FF2B5EF4-FFF2-40B4-BE49-F238E27FC236}">
                <a16:creationId xmlns:a16="http://schemas.microsoft.com/office/drawing/2014/main" id="{439A178B-E2F6-43FE-91C3-B50A40148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6400" y="5502275"/>
            <a:ext cx="5181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4 : CONSTRUIRE LE </a:t>
            </a:r>
            <a:r>
              <a:rPr lang="fr-FR" altLang="fr-FR" u="sng"/>
              <a:t>SCHEMA CINEMATIQUE</a:t>
            </a:r>
            <a:r>
              <a:rPr lang="fr-FR" altLang="fr-FR" u="sng">
                <a:solidFill>
                  <a:schemeClr val="tx1"/>
                </a:solidFill>
              </a:rPr>
              <a:t> MINIMAL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82739" name="Text Box 83">
            <a:extLst>
              <a:ext uri="{FF2B5EF4-FFF2-40B4-BE49-F238E27FC236}">
                <a16:creationId xmlns:a16="http://schemas.microsoft.com/office/drawing/2014/main" id="{0311D632-2BA6-4710-BDFA-77197F5385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2700" y="6172200"/>
            <a:ext cx="47180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3200">
                <a:latin typeface="Arial Narrow" panose="020B0606020202030204" pitchFamily="34" charset="0"/>
              </a:rPr>
              <a:t>…Vous voulez un exemple ?</a:t>
            </a:r>
          </a:p>
        </p:txBody>
      </p:sp>
      <p:sp>
        <p:nvSpPr>
          <p:cNvPr id="582741" name="AutoShape 85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F89C4695-8E40-4164-A957-8A9091D01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525" y="5842000"/>
            <a:ext cx="976313" cy="7112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2"/>
                </a:solidFill>
              </a:rPr>
              <a:t>OUI</a:t>
            </a:r>
          </a:p>
        </p:txBody>
      </p:sp>
      <p:sp>
        <p:nvSpPr>
          <p:cNvPr id="582742" name="AutoShape 8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75F894B-05BB-42C2-A561-8D0CFF5FA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513" y="5934075"/>
            <a:ext cx="976312" cy="7112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2"/>
                </a:solidFill>
              </a:rPr>
              <a:t>NON</a:t>
            </a:r>
          </a:p>
        </p:txBody>
      </p:sp>
      <p:grpSp>
        <p:nvGrpSpPr>
          <p:cNvPr id="582747" name="Group 91">
            <a:extLst>
              <a:ext uri="{FF2B5EF4-FFF2-40B4-BE49-F238E27FC236}">
                <a16:creationId xmlns:a16="http://schemas.microsoft.com/office/drawing/2014/main" id="{D2F2EEFF-24D5-4B86-969A-BAFCC42784CE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3260725"/>
            <a:ext cx="6623050" cy="620713"/>
            <a:chOff x="1056" y="2054"/>
            <a:chExt cx="4172" cy="391"/>
          </a:xfrm>
        </p:grpSpPr>
        <p:sp>
          <p:nvSpPr>
            <p:cNvPr id="582737" name="Rectangle 81">
              <a:extLst>
                <a:ext uri="{FF2B5EF4-FFF2-40B4-BE49-F238E27FC236}">
                  <a16:creationId xmlns:a16="http://schemas.microsoft.com/office/drawing/2014/main" id="{DA5225CC-5324-4435-993B-97B7157B9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054"/>
              <a:ext cx="2829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u="sng">
                  <a:solidFill>
                    <a:schemeClr val="tx1"/>
                  </a:solidFill>
                </a:rPr>
                <a:t>ETAPE 2 : ETABLIR LE </a:t>
              </a:r>
              <a:r>
                <a:rPr lang="fr-FR" altLang="fr-FR" u="sng"/>
                <a:t>GRAPHE DES LIAISONS</a:t>
              </a:r>
              <a:r>
                <a:rPr lang="en-US" altLang="fr-FR" sz="800" b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82745" name="Rectangle 89">
              <a:extLst>
                <a:ext uri="{FF2B5EF4-FFF2-40B4-BE49-F238E27FC236}">
                  <a16:creationId xmlns:a16="http://schemas.microsoft.com/office/drawing/2014/main" id="{248C3DC7-573B-4224-8A17-C8BEC8BF4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7" y="2272"/>
              <a:ext cx="357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/>
                <a:t>Relier par un trait</a:t>
              </a:r>
              <a:r>
                <a:rPr lang="fr-FR" altLang="fr-FR">
                  <a:solidFill>
                    <a:schemeClr val="tx1"/>
                  </a:solidFill>
                </a:rPr>
                <a:t> les groupes ayant des </a:t>
              </a:r>
              <a:r>
                <a:rPr lang="fr-FR" altLang="fr-FR"/>
                <a:t>contacts </a:t>
              </a:r>
              <a:r>
                <a:rPr lang="fr-FR" altLang="fr-FR">
                  <a:solidFill>
                    <a:schemeClr val="tx1"/>
                  </a:solidFill>
                </a:rPr>
                <a:t>quels qu’ils soient.</a:t>
              </a:r>
              <a:r>
                <a:rPr lang="en-US" altLang="fr-FR" sz="800" b="0">
                  <a:solidFill>
                    <a:schemeClr val="tx1"/>
                  </a:solidFill>
                  <a:latin typeface="Arial Narrow" panose="020B0606020202030204" pitchFamily="34" charset="0"/>
                </a:rPr>
                <a:t> </a:t>
              </a:r>
              <a:endParaRPr lang="en-US" altLang="fr-FR" sz="2400" b="0">
                <a:solidFill>
                  <a:schemeClr val="tx1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2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2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2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2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2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827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82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82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82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8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8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738" grpId="0" autoUpdateAnimBg="0"/>
      <p:bldP spid="582739" grpId="0" autoUpdateAnimBg="0"/>
      <p:bldP spid="582741" grpId="0" animBg="1" autoUpdateAnimBg="0"/>
      <p:bldP spid="582742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4" name="AutoShape 24">
            <a:hlinkClick r:id="rId2" action="ppaction://hlinksldjump" highlightClick="1"/>
            <a:extLst>
              <a:ext uri="{FF2B5EF4-FFF2-40B4-BE49-F238E27FC236}">
                <a16:creationId xmlns:a16="http://schemas.microsoft.com/office/drawing/2014/main" id="{81B940B3-A5D8-427E-B3FB-645D76122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5842000"/>
            <a:ext cx="2982913" cy="7112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>
                <a:solidFill>
                  <a:schemeClr val="bg2"/>
                </a:solidFill>
              </a:rPr>
              <a:t>Cliquer ici ! Pour avoir la suite …</a:t>
            </a:r>
          </a:p>
        </p:txBody>
      </p:sp>
      <p:sp>
        <p:nvSpPr>
          <p:cNvPr id="583682" name="Text Box 2">
            <a:extLst>
              <a:ext uri="{FF2B5EF4-FFF2-40B4-BE49-F238E27FC236}">
                <a16:creationId xmlns:a16="http://schemas.microsoft.com/office/drawing/2014/main" id="{046FA9CF-5100-4A9D-B026-7128563B5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83684" name="Text Box 4">
            <a:extLst>
              <a:ext uri="{FF2B5EF4-FFF2-40B4-BE49-F238E27FC236}">
                <a16:creationId xmlns:a16="http://schemas.microsoft.com/office/drawing/2014/main" id="{4291B64E-B4D4-41E1-80D1-BA61F6D2E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83685" name="Rectangle 5">
            <a:extLst>
              <a:ext uri="{FF2B5EF4-FFF2-40B4-BE49-F238E27FC236}">
                <a16:creationId xmlns:a16="http://schemas.microsoft.com/office/drawing/2014/main" id="{8A1D57F6-8D19-4072-8BEB-592F0348E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6850" y="2862263"/>
            <a:ext cx="54149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i="1" u="sng">
                <a:solidFill>
                  <a:srgbClr val="FFFF00"/>
                </a:solidFill>
              </a:rPr>
              <a:t>Je vous trouve bien prétentieux…</a:t>
            </a:r>
          </a:p>
        </p:txBody>
      </p:sp>
      <p:sp>
        <p:nvSpPr>
          <p:cNvPr id="583699" name="Rectangle 19">
            <a:extLst>
              <a:ext uri="{FF2B5EF4-FFF2-40B4-BE49-F238E27FC236}">
                <a16:creationId xmlns:a16="http://schemas.microsoft.com/office/drawing/2014/main" id="{A9D174E7-3C15-49A9-AD02-D34F759B8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838" y="3860800"/>
            <a:ext cx="48387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800" i="1" u="sng">
                <a:solidFill>
                  <a:srgbClr val="FFFF00"/>
                </a:solidFill>
              </a:rPr>
              <a:t>…tant pis, j’vous l’fais</a:t>
            </a:r>
          </a:p>
          <a:p>
            <a:pPr algn="r"/>
            <a:r>
              <a:rPr lang="fr-FR" altLang="fr-FR" sz="2800" i="1" u="sng">
                <a:solidFill>
                  <a:srgbClr val="FFFF00"/>
                </a:solidFill>
              </a:rPr>
              <a:t>quand même… </a:t>
            </a:r>
            <a:endParaRPr lang="en-US" altLang="fr-FR" sz="2800" i="1" u="sng">
              <a:solidFill>
                <a:srgbClr val="FFFF00"/>
              </a:solidFill>
            </a:endParaRPr>
          </a:p>
        </p:txBody>
      </p:sp>
      <p:sp>
        <p:nvSpPr>
          <p:cNvPr id="583701" name="Rectangle 21">
            <a:extLst>
              <a:ext uri="{FF2B5EF4-FFF2-40B4-BE49-F238E27FC236}">
                <a16:creationId xmlns:a16="http://schemas.microsoft.com/office/drawing/2014/main" id="{16A68B73-E189-420B-9BB6-E39A4F8C5A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125" y="5170488"/>
            <a:ext cx="15271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i="1" u="sng">
                <a:solidFill>
                  <a:srgbClr val="FFFF00"/>
                </a:solidFill>
              </a:rPr>
              <a:t>…HOP !</a:t>
            </a:r>
            <a:endParaRPr lang="en-US" altLang="fr-FR" sz="2800" i="1" u="sng">
              <a:solidFill>
                <a:srgbClr val="FFFF00"/>
              </a:solidFill>
            </a:endParaRPr>
          </a:p>
        </p:txBody>
      </p:sp>
      <p:sp>
        <p:nvSpPr>
          <p:cNvPr id="583703" name="Rectangle 23">
            <a:hlinkClick r:id="rId3" action="ppaction://hlinksldjump"/>
            <a:extLst>
              <a:ext uri="{FF2B5EF4-FFF2-40B4-BE49-F238E27FC236}">
                <a16:creationId xmlns:a16="http://schemas.microsoft.com/office/drawing/2014/main" id="{5E327EF4-A751-4B7A-B5B1-7C4F1BADC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730" name="Text Box 2">
            <a:extLst>
              <a:ext uri="{FF2B5EF4-FFF2-40B4-BE49-F238E27FC236}">
                <a16:creationId xmlns:a16="http://schemas.microsoft.com/office/drawing/2014/main" id="{DD80E61A-6863-4C93-9808-8266FCFD5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85732" name="Text Box 4">
            <a:extLst>
              <a:ext uri="{FF2B5EF4-FFF2-40B4-BE49-F238E27FC236}">
                <a16:creationId xmlns:a16="http://schemas.microsoft.com/office/drawing/2014/main" id="{5AE359B5-B2B4-40F5-B7C7-B30028A52D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85733" name="Rectangle 5">
            <a:extLst>
              <a:ext uri="{FF2B5EF4-FFF2-40B4-BE49-F238E27FC236}">
                <a16:creationId xmlns:a16="http://schemas.microsoft.com/office/drawing/2014/main" id="{81BF978C-DA95-4C91-B817-436D78760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2688" y="3168650"/>
            <a:ext cx="15033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800" i="1">
                <a:solidFill>
                  <a:srgbClr val="FFFF00"/>
                </a:solidFill>
              </a:rPr>
              <a:t>(ouf!)…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300" name="Text Box 4">
            <a:extLst>
              <a:ext uri="{FF2B5EF4-FFF2-40B4-BE49-F238E27FC236}">
                <a16:creationId xmlns:a16="http://schemas.microsoft.com/office/drawing/2014/main" id="{50C715D4-476E-479A-8673-487CDA2858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67302" name="Text Box 6">
            <a:extLst>
              <a:ext uri="{FF2B5EF4-FFF2-40B4-BE49-F238E27FC236}">
                <a16:creationId xmlns:a16="http://schemas.microsoft.com/office/drawing/2014/main" id="{F4AB642F-CF42-4648-BE5A-826CD6182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371600"/>
            <a:ext cx="6210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Introduction : Le schéma cinématique, à quoi ça sert ?</a:t>
            </a:r>
          </a:p>
        </p:txBody>
      </p:sp>
      <p:sp>
        <p:nvSpPr>
          <p:cNvPr id="567303" name="Text Box 7">
            <a:extLst>
              <a:ext uri="{FF2B5EF4-FFF2-40B4-BE49-F238E27FC236}">
                <a16:creationId xmlns:a16="http://schemas.microsoft.com/office/drawing/2014/main" id="{CD5AFD12-FA91-4BBA-8AE7-C1B69BAE7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2149475"/>
            <a:ext cx="7162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Par définition, un mécanisme est composé de plusieurs sous ensembles reliés entre eux par une ou plusieurs liaisons.</a:t>
            </a:r>
          </a:p>
        </p:txBody>
      </p:sp>
      <p:sp>
        <p:nvSpPr>
          <p:cNvPr id="567304" name="Text Box 8">
            <a:extLst>
              <a:ext uri="{FF2B5EF4-FFF2-40B4-BE49-F238E27FC236}">
                <a16:creationId xmlns:a16="http://schemas.microsoft.com/office/drawing/2014/main" id="{8D4C7A32-9328-4CA6-B03F-456B022AC7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3200400"/>
            <a:ext cx="63246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- Mais la lecture des plans d’ensemble n’est pas toujours aisée (cas de mécanismes existants) et il est utile d’en </a:t>
            </a:r>
            <a:r>
              <a:rPr lang="fr-FR" altLang="fr-FR" sz="2400">
                <a:latin typeface="Arial Narrow" panose="020B0606020202030204" pitchFamily="34" charset="0"/>
              </a:rPr>
              <a:t>simplifier la représentation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.</a:t>
            </a:r>
          </a:p>
        </p:txBody>
      </p:sp>
      <p:sp>
        <p:nvSpPr>
          <p:cNvPr id="567305" name="Text Box 9">
            <a:extLst>
              <a:ext uri="{FF2B5EF4-FFF2-40B4-BE49-F238E27FC236}">
                <a16:creationId xmlns:a16="http://schemas.microsoft.com/office/drawing/2014/main" id="{A6799DCF-B975-4314-A753-3B98D55A81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8400" y="4495800"/>
            <a:ext cx="64770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- Lorsque le mécanisme n’existe pas (phase de conception), on a besoin d’un schéma </a:t>
            </a:r>
            <a:r>
              <a:rPr lang="fr-FR" altLang="fr-FR" sz="2400">
                <a:latin typeface="Arial Narrow" panose="020B0606020202030204" pitchFamily="34" charset="0"/>
              </a:rPr>
              <a:t>illustrant le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fr-FR" altLang="fr-FR" sz="2400">
                <a:latin typeface="Arial Narrow" panose="020B0606020202030204" pitchFamily="34" charset="0"/>
              </a:rPr>
              <a:t>fonctionnement attendu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sans toutefois limiter le concepteur dans les formes et dimensions à concevoir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5" name="Picture 25">
            <a:extLst>
              <a:ext uri="{FF2B5EF4-FFF2-40B4-BE49-F238E27FC236}">
                <a16:creationId xmlns:a16="http://schemas.microsoft.com/office/drawing/2014/main" id="{6DBAC57C-8D1D-4759-976C-02742ECD5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2543175"/>
            <a:ext cx="5916612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24" name="Text Box 4">
            <a:extLst>
              <a:ext uri="{FF2B5EF4-FFF2-40B4-BE49-F238E27FC236}">
                <a16:creationId xmlns:a16="http://schemas.microsoft.com/office/drawing/2014/main" id="{7E8EBCC1-5E99-4BCC-A2DC-AB8CFDBD0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93925" name="Rectangle 5">
            <a:extLst>
              <a:ext uri="{FF2B5EF4-FFF2-40B4-BE49-F238E27FC236}">
                <a16:creationId xmlns:a16="http://schemas.microsoft.com/office/drawing/2014/main" id="{96D59A62-33E8-4B87-A80A-927431E60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26" name="Rectangle 6">
            <a:extLst>
              <a:ext uri="{FF2B5EF4-FFF2-40B4-BE49-F238E27FC236}">
                <a16:creationId xmlns:a16="http://schemas.microsoft.com/office/drawing/2014/main" id="{34AB892B-C1DC-46A4-A476-5EADF7E99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1419225"/>
            <a:ext cx="5984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1 : REPERER LES </a:t>
            </a:r>
            <a:r>
              <a:rPr lang="fr-FR" altLang="fr-FR" u="sng"/>
              <a:t>GROUPES CINEMATIQUES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3943" name="Text Box 23">
            <a:extLst>
              <a:ext uri="{FF2B5EF4-FFF2-40B4-BE49-F238E27FC236}">
                <a16:creationId xmlns:a16="http://schemas.microsoft.com/office/drawing/2014/main" id="{96086F01-73ED-477C-B524-F86790BE4E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188" y="1720850"/>
            <a:ext cx="7294562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600">
                <a:solidFill>
                  <a:schemeClr val="tx1"/>
                </a:solidFill>
              </a:rPr>
              <a:t>Ce repérage s’effectue en observant le plan d’ensemble ou le mécanisme lui-même s’il est à notre disposition. Sur le plan, la meilleure méthode consiste à </a:t>
            </a:r>
            <a:r>
              <a:rPr lang="fr-FR" altLang="fr-FR" sz="1600"/>
              <a:t>colorier d’une même couleur les groupes de pièces</a:t>
            </a:r>
            <a:r>
              <a:rPr lang="fr-FR" altLang="fr-FR" sz="1600">
                <a:solidFill>
                  <a:schemeClr val="tx1"/>
                </a:solidFill>
              </a:rPr>
              <a:t> en liaison encastrement.</a:t>
            </a:r>
          </a:p>
        </p:txBody>
      </p:sp>
      <p:sp>
        <p:nvSpPr>
          <p:cNvPr id="593946" name="Text Box 26">
            <a:extLst>
              <a:ext uri="{FF2B5EF4-FFF2-40B4-BE49-F238E27FC236}">
                <a16:creationId xmlns:a16="http://schemas.microsoft.com/office/drawing/2014/main" id="{BBCD3A8E-8146-4B22-B6FE-3D645E3AF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050" y="2941638"/>
            <a:ext cx="24193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600"/>
              <a:t>Recenser les pièces</a:t>
            </a:r>
            <a:r>
              <a:rPr lang="fr-FR" altLang="fr-FR" sz="1600">
                <a:solidFill>
                  <a:schemeClr val="tx1"/>
                </a:solidFill>
              </a:rPr>
              <a:t> de chaque groupe.</a:t>
            </a:r>
          </a:p>
        </p:txBody>
      </p:sp>
      <p:pic>
        <p:nvPicPr>
          <p:cNvPr id="593947" name="Picture 27">
            <a:extLst>
              <a:ext uri="{FF2B5EF4-FFF2-40B4-BE49-F238E27FC236}">
                <a16:creationId xmlns:a16="http://schemas.microsoft.com/office/drawing/2014/main" id="{8F8794FA-3BAF-4247-8FC7-1C518ADE9A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6063" y="2787650"/>
            <a:ext cx="274637" cy="360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49" name="Picture 29">
            <a:extLst>
              <a:ext uri="{FF2B5EF4-FFF2-40B4-BE49-F238E27FC236}">
                <a16:creationId xmlns:a16="http://schemas.microsoft.com/office/drawing/2014/main" id="{DD376D79-9C2B-4C68-ACD8-79C2CD7FD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2779713"/>
            <a:ext cx="3681413" cy="395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0" name="Picture 30">
            <a:extLst>
              <a:ext uri="{FF2B5EF4-FFF2-40B4-BE49-F238E27FC236}">
                <a16:creationId xmlns:a16="http://schemas.microsoft.com/office/drawing/2014/main" id="{801849B3-9698-49D5-9374-5214A02B0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788" y="3211513"/>
            <a:ext cx="3122612" cy="58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2" name="Picture 32">
            <a:extLst>
              <a:ext uri="{FF2B5EF4-FFF2-40B4-BE49-F238E27FC236}">
                <a16:creationId xmlns:a16="http://schemas.microsoft.com/office/drawing/2014/main" id="{7ABDEF37-0DCA-481A-B1A3-FD4A7A45D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5530850"/>
            <a:ext cx="3090863" cy="487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5" name="Picture 35">
            <a:extLst>
              <a:ext uri="{FF2B5EF4-FFF2-40B4-BE49-F238E27FC236}">
                <a16:creationId xmlns:a16="http://schemas.microsoft.com/office/drawing/2014/main" id="{9015568A-B55A-49ED-A60A-1EDDDCAB9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713" y="5194300"/>
            <a:ext cx="244475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1" name="Picture 31">
            <a:extLst>
              <a:ext uri="{FF2B5EF4-FFF2-40B4-BE49-F238E27FC236}">
                <a16:creationId xmlns:a16="http://schemas.microsoft.com/office/drawing/2014/main" id="{79CF0B48-D77E-4E77-87A4-1427C869D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3230563"/>
            <a:ext cx="496888" cy="54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4" name="Picture 34">
            <a:extLst>
              <a:ext uri="{FF2B5EF4-FFF2-40B4-BE49-F238E27FC236}">
                <a16:creationId xmlns:a16="http://schemas.microsoft.com/office/drawing/2014/main" id="{59FE95CC-FCC8-4169-9CED-A657BE3CA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775" y="2797175"/>
            <a:ext cx="1208088" cy="1379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3" name="Picture 33">
            <a:extLst>
              <a:ext uri="{FF2B5EF4-FFF2-40B4-BE49-F238E27FC236}">
                <a16:creationId xmlns:a16="http://schemas.microsoft.com/office/drawing/2014/main" id="{45FE8F8C-7747-4708-9BE3-132231D5E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2770188"/>
            <a:ext cx="2455863" cy="1366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7" name="Picture 37">
            <a:extLst>
              <a:ext uri="{FF2B5EF4-FFF2-40B4-BE49-F238E27FC236}">
                <a16:creationId xmlns:a16="http://schemas.microsoft.com/office/drawing/2014/main" id="{C3235AC9-94A7-40EC-854C-286597FA8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963" y="4733925"/>
            <a:ext cx="330200" cy="210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3959" name="Picture 39">
            <a:extLst>
              <a:ext uri="{FF2B5EF4-FFF2-40B4-BE49-F238E27FC236}">
                <a16:creationId xmlns:a16="http://schemas.microsoft.com/office/drawing/2014/main" id="{E23B59A2-5684-416F-9B5F-C9C8D2137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1038" y="3341688"/>
            <a:ext cx="2089150" cy="36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962" name="Text Box 42">
            <a:extLst>
              <a:ext uri="{FF2B5EF4-FFF2-40B4-BE49-F238E27FC236}">
                <a16:creationId xmlns:a16="http://schemas.microsoft.com/office/drawing/2014/main" id="{47E937E9-548E-43B1-A511-07FF4D0DB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3829050"/>
            <a:ext cx="255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>
                <a:solidFill>
                  <a:srgbClr val="CC0000"/>
                </a:solidFill>
              </a:rPr>
              <a:t>Groupe 1 : 3’; 4’; 5; 6; 11</a:t>
            </a:r>
          </a:p>
        </p:txBody>
      </p:sp>
      <p:sp>
        <p:nvSpPr>
          <p:cNvPr id="593963" name="Text Box 43">
            <a:extLst>
              <a:ext uri="{FF2B5EF4-FFF2-40B4-BE49-F238E27FC236}">
                <a16:creationId xmlns:a16="http://schemas.microsoft.com/office/drawing/2014/main" id="{365F4EBF-94AA-47F5-A378-97AB336DA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4533900"/>
            <a:ext cx="255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>
                <a:solidFill>
                  <a:srgbClr val="00CCFF"/>
                </a:solidFill>
              </a:rPr>
              <a:t>Groupe 2 : 1; 10</a:t>
            </a:r>
          </a:p>
        </p:txBody>
      </p:sp>
      <p:sp>
        <p:nvSpPr>
          <p:cNvPr id="593964" name="Text Box 44">
            <a:extLst>
              <a:ext uri="{FF2B5EF4-FFF2-40B4-BE49-F238E27FC236}">
                <a16:creationId xmlns:a16="http://schemas.microsoft.com/office/drawing/2014/main" id="{8FCB2BD9-7298-4ACC-AAC1-6A9CC0508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5240338"/>
            <a:ext cx="255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>
                <a:solidFill>
                  <a:srgbClr val="FFFF00"/>
                </a:solidFill>
              </a:rPr>
              <a:t>Groupe 3 : 3; 4; 7; 9</a:t>
            </a:r>
          </a:p>
        </p:txBody>
      </p:sp>
      <p:sp>
        <p:nvSpPr>
          <p:cNvPr id="593965" name="Text Box 45">
            <a:extLst>
              <a:ext uri="{FF2B5EF4-FFF2-40B4-BE49-F238E27FC236}">
                <a16:creationId xmlns:a16="http://schemas.microsoft.com/office/drawing/2014/main" id="{85429487-7819-4CAE-A4A8-E56CC9BC94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5946775"/>
            <a:ext cx="25511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600">
                <a:solidFill>
                  <a:srgbClr val="07FF2A"/>
                </a:solidFill>
              </a:rPr>
              <a:t>Groupe 4 : 2</a:t>
            </a:r>
          </a:p>
        </p:txBody>
      </p:sp>
      <p:sp>
        <p:nvSpPr>
          <p:cNvPr id="593967" name="AutoShape 47">
            <a:extLst>
              <a:ext uri="{FF2B5EF4-FFF2-40B4-BE49-F238E27FC236}">
                <a16:creationId xmlns:a16="http://schemas.microsoft.com/office/drawing/2014/main" id="{4BEB9EA3-06D6-458C-B876-4F481602572A}"/>
              </a:ext>
            </a:extLst>
          </p:cNvPr>
          <p:cNvSpPr>
            <a:spLocks/>
          </p:cNvSpPr>
          <p:nvPr/>
        </p:nvSpPr>
        <p:spPr bwMode="auto">
          <a:xfrm>
            <a:off x="550863" y="3849688"/>
            <a:ext cx="325437" cy="2389187"/>
          </a:xfrm>
          <a:prstGeom prst="leftBrace">
            <a:avLst>
              <a:gd name="adj1" fmla="val 61179"/>
              <a:gd name="adj2" fmla="val 50000"/>
            </a:avLst>
          </a:prstGeom>
          <a:noFill/>
          <a:ln w="571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pic>
        <p:nvPicPr>
          <p:cNvPr id="593956" name="Picture 36">
            <a:extLst>
              <a:ext uri="{FF2B5EF4-FFF2-40B4-BE49-F238E27FC236}">
                <a16:creationId xmlns:a16="http://schemas.microsoft.com/office/drawing/2014/main" id="{5CCD35EA-79DB-451D-8390-1B60632A3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938" y="3357563"/>
            <a:ext cx="252412" cy="24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3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93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93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93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3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3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3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93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93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93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93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3" grpId="0"/>
      <p:bldP spid="593946" grpId="0"/>
      <p:bldP spid="593962" grpId="0"/>
      <p:bldP spid="593963" grpId="0"/>
      <p:bldP spid="593964" grpId="0"/>
      <p:bldP spid="5939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95" name="Line 51">
            <a:extLst>
              <a:ext uri="{FF2B5EF4-FFF2-40B4-BE49-F238E27FC236}">
                <a16:creationId xmlns:a16="http://schemas.microsoft.com/office/drawing/2014/main" id="{5F315E2D-5BDC-4A15-B75F-D8180FCEC52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7763" y="3406775"/>
            <a:ext cx="269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4996" name="Line 52">
            <a:extLst>
              <a:ext uri="{FF2B5EF4-FFF2-40B4-BE49-F238E27FC236}">
                <a16:creationId xmlns:a16="http://schemas.microsoft.com/office/drawing/2014/main" id="{34423854-BA06-4295-BEE6-542FAA100A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62050" y="3416300"/>
            <a:ext cx="2703513" cy="2225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4997" name="Line 53">
            <a:extLst>
              <a:ext uri="{FF2B5EF4-FFF2-40B4-BE49-F238E27FC236}">
                <a16:creationId xmlns:a16="http://schemas.microsoft.com/office/drawing/2014/main" id="{2B9ADF65-2D3F-4D7E-8FF2-602965C3D25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43000" y="3427413"/>
            <a:ext cx="0" cy="2216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4998" name="Line 54">
            <a:extLst>
              <a:ext uri="{FF2B5EF4-FFF2-40B4-BE49-F238E27FC236}">
                <a16:creationId xmlns:a16="http://schemas.microsoft.com/office/drawing/2014/main" id="{B4B75058-8BB8-40C3-AFE6-3692A7EAC7C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9688" y="3421063"/>
            <a:ext cx="0" cy="2235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4948" name="Text Box 4">
            <a:extLst>
              <a:ext uri="{FF2B5EF4-FFF2-40B4-BE49-F238E27FC236}">
                <a16:creationId xmlns:a16="http://schemas.microsoft.com/office/drawing/2014/main" id="{827B21B8-0CF8-433A-BCFB-53C255786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94949" name="Rectangle 5">
            <a:extLst>
              <a:ext uri="{FF2B5EF4-FFF2-40B4-BE49-F238E27FC236}">
                <a16:creationId xmlns:a16="http://schemas.microsoft.com/office/drawing/2014/main" id="{D777477C-27F2-4E1B-AA4B-3402919F93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4950" name="Rectangle 6">
            <a:extLst>
              <a:ext uri="{FF2B5EF4-FFF2-40B4-BE49-F238E27FC236}">
                <a16:creationId xmlns:a16="http://schemas.microsoft.com/office/drawing/2014/main" id="{ABC23C27-0ADA-49E4-895C-BD8074AF7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1419225"/>
            <a:ext cx="5984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1 : REPERER LES </a:t>
            </a:r>
            <a:r>
              <a:rPr lang="fr-FR" altLang="fr-FR" u="sng"/>
              <a:t>GROUPES CINEMATIQUES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4951" name="Rectangle 7">
            <a:extLst>
              <a:ext uri="{FF2B5EF4-FFF2-40B4-BE49-F238E27FC236}">
                <a16:creationId xmlns:a16="http://schemas.microsoft.com/office/drawing/2014/main" id="{46B4A6EB-CA38-4D8F-B8C3-6F457559F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25" y="1674813"/>
            <a:ext cx="44910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2 : ETABLIR LE </a:t>
            </a:r>
            <a:r>
              <a:rPr lang="fr-FR" altLang="fr-FR" u="sng"/>
              <a:t>GRAPHE DES LIAISONS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4954" name="Rectangle 10">
            <a:extLst>
              <a:ext uri="{FF2B5EF4-FFF2-40B4-BE49-F238E27FC236}">
                <a16:creationId xmlns:a16="http://schemas.microsoft.com/office/drawing/2014/main" id="{AF22330C-F18D-4277-962C-7D4ECEBAA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78000" y="2681288"/>
            <a:ext cx="6899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/>
              <a:t>Relier par un trait</a:t>
            </a:r>
            <a:r>
              <a:rPr lang="fr-FR" altLang="fr-FR" sz="1600">
                <a:solidFill>
                  <a:schemeClr val="tx1"/>
                </a:solidFill>
              </a:rPr>
              <a:t> les groupes ayant des </a:t>
            </a:r>
            <a:r>
              <a:rPr lang="fr-FR" altLang="fr-FR" sz="1600"/>
              <a:t>contacts </a:t>
            </a:r>
            <a:r>
              <a:rPr lang="fr-FR" altLang="fr-FR" sz="1600">
                <a:solidFill>
                  <a:schemeClr val="tx1"/>
                </a:solidFill>
              </a:rPr>
              <a:t>quels qu’ils soient.</a:t>
            </a:r>
            <a:r>
              <a:rPr lang="en-US" altLang="fr-FR" sz="1600"/>
              <a:t> </a:t>
            </a:r>
          </a:p>
        </p:txBody>
      </p:sp>
      <p:sp>
        <p:nvSpPr>
          <p:cNvPr id="594959" name="Oval 15">
            <a:extLst>
              <a:ext uri="{FF2B5EF4-FFF2-40B4-BE49-F238E27FC236}">
                <a16:creationId xmlns:a16="http://schemas.microsoft.com/office/drawing/2014/main" id="{D50E3988-AB21-4171-B385-ED7AF29A2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3187700"/>
            <a:ext cx="511175" cy="5111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594960" name="Oval 16">
            <a:extLst>
              <a:ext uri="{FF2B5EF4-FFF2-40B4-BE49-F238E27FC236}">
                <a16:creationId xmlns:a16="http://schemas.microsoft.com/office/drawing/2014/main" id="{4859A640-38DB-44BE-ABD7-BE45926A67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313" y="3140075"/>
            <a:ext cx="588962" cy="588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94961" name="Oval 17">
            <a:extLst>
              <a:ext uri="{FF2B5EF4-FFF2-40B4-BE49-F238E27FC236}">
                <a16:creationId xmlns:a16="http://schemas.microsoft.com/office/drawing/2014/main" id="{E8D1A602-62AA-4AB9-838B-7640FFFAA1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" y="5381625"/>
            <a:ext cx="538163" cy="511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94962" name="Oval 18">
            <a:extLst>
              <a:ext uri="{FF2B5EF4-FFF2-40B4-BE49-F238E27FC236}">
                <a16:creationId xmlns:a16="http://schemas.microsoft.com/office/drawing/2014/main" id="{C73E16F7-53FB-432A-A592-3FA68ECA1C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9175" y="5354638"/>
            <a:ext cx="539750" cy="5397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594967" name="Picture 23">
            <a:extLst>
              <a:ext uri="{FF2B5EF4-FFF2-40B4-BE49-F238E27FC236}">
                <a16:creationId xmlns:a16="http://schemas.microsoft.com/office/drawing/2014/main" id="{F64948A0-7E82-4611-B565-A3F58DA50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63" y="3125788"/>
            <a:ext cx="473233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94971" name="Group 27">
            <a:extLst>
              <a:ext uri="{FF2B5EF4-FFF2-40B4-BE49-F238E27FC236}">
                <a16:creationId xmlns:a16="http://schemas.microsoft.com/office/drawing/2014/main" id="{05325FD4-3184-45FF-85B3-F970E1931E9B}"/>
              </a:ext>
            </a:extLst>
          </p:cNvPr>
          <p:cNvGrpSpPr>
            <a:grpSpLocks/>
          </p:cNvGrpSpPr>
          <p:nvPr/>
        </p:nvGrpSpPr>
        <p:grpSpPr bwMode="auto">
          <a:xfrm>
            <a:off x="1406525" y="2892425"/>
            <a:ext cx="2182813" cy="1006475"/>
            <a:chOff x="946" y="1816"/>
            <a:chExt cx="1291" cy="634"/>
          </a:xfrm>
        </p:grpSpPr>
        <p:sp>
          <p:nvSpPr>
            <p:cNvPr id="594969" name="AutoShape 25">
              <a:extLst>
                <a:ext uri="{FF2B5EF4-FFF2-40B4-BE49-F238E27FC236}">
                  <a16:creationId xmlns:a16="http://schemas.microsoft.com/office/drawing/2014/main" id="{D24A8DF0-02F2-46CD-AC38-4855AE849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" y="1999"/>
              <a:ext cx="1291" cy="294"/>
            </a:xfrm>
            <a:prstGeom prst="leftRightArrow">
              <a:avLst>
                <a:gd name="adj1" fmla="val 50000"/>
                <a:gd name="adj2" fmla="val 87823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 altLang="fr-FR">
                <a:solidFill>
                  <a:schemeClr val="bg2"/>
                </a:solidFill>
              </a:endParaRPr>
            </a:p>
          </p:txBody>
        </p:sp>
        <p:sp>
          <p:nvSpPr>
            <p:cNvPr id="594970" name="Text Box 26">
              <a:extLst>
                <a:ext uri="{FF2B5EF4-FFF2-40B4-BE49-F238E27FC236}">
                  <a16:creationId xmlns:a16="http://schemas.microsoft.com/office/drawing/2014/main" id="{C2BC071D-50B5-4AE3-A2E8-C215C52B50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1816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grpSp>
        <p:nvGrpSpPr>
          <p:cNvPr id="594975" name="Group 31">
            <a:extLst>
              <a:ext uri="{FF2B5EF4-FFF2-40B4-BE49-F238E27FC236}">
                <a16:creationId xmlns:a16="http://schemas.microsoft.com/office/drawing/2014/main" id="{8DD02725-42E0-416E-AD4E-97ED3D6E4DFF}"/>
              </a:ext>
            </a:extLst>
          </p:cNvPr>
          <p:cNvGrpSpPr>
            <a:grpSpLocks/>
          </p:cNvGrpSpPr>
          <p:nvPr/>
        </p:nvGrpSpPr>
        <p:grpSpPr bwMode="auto">
          <a:xfrm rot="2422030">
            <a:off x="1074738" y="4027488"/>
            <a:ext cx="2967037" cy="1006475"/>
            <a:chOff x="946" y="1816"/>
            <a:chExt cx="1291" cy="634"/>
          </a:xfrm>
        </p:grpSpPr>
        <p:sp>
          <p:nvSpPr>
            <p:cNvPr id="594976" name="AutoShape 32">
              <a:extLst>
                <a:ext uri="{FF2B5EF4-FFF2-40B4-BE49-F238E27FC236}">
                  <a16:creationId xmlns:a16="http://schemas.microsoft.com/office/drawing/2014/main" id="{50FF1864-EE6C-4BBA-B5B8-69590676C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" y="1999"/>
              <a:ext cx="1291" cy="294"/>
            </a:xfrm>
            <a:prstGeom prst="leftRightArrow">
              <a:avLst>
                <a:gd name="adj1" fmla="val 50000"/>
                <a:gd name="adj2" fmla="val 87823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 altLang="fr-FR">
                <a:solidFill>
                  <a:schemeClr val="bg2"/>
                </a:solidFill>
              </a:endParaRPr>
            </a:p>
          </p:txBody>
        </p:sp>
        <p:sp>
          <p:nvSpPr>
            <p:cNvPr id="594977" name="Text Box 33">
              <a:extLst>
                <a:ext uri="{FF2B5EF4-FFF2-40B4-BE49-F238E27FC236}">
                  <a16:creationId xmlns:a16="http://schemas.microsoft.com/office/drawing/2014/main" id="{922B935D-6CF8-4A7C-BF33-CD2F248018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1816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grpSp>
        <p:nvGrpSpPr>
          <p:cNvPr id="594978" name="Group 34">
            <a:extLst>
              <a:ext uri="{FF2B5EF4-FFF2-40B4-BE49-F238E27FC236}">
                <a16:creationId xmlns:a16="http://schemas.microsoft.com/office/drawing/2014/main" id="{83E73920-9FCA-4091-8FA2-2551AD6D91FB}"/>
              </a:ext>
            </a:extLst>
          </p:cNvPr>
          <p:cNvGrpSpPr>
            <a:grpSpLocks/>
          </p:cNvGrpSpPr>
          <p:nvPr/>
        </p:nvGrpSpPr>
        <p:grpSpPr bwMode="auto">
          <a:xfrm rot="-2284679">
            <a:off x="976313" y="4056063"/>
            <a:ext cx="3021012" cy="1006475"/>
            <a:chOff x="946" y="1816"/>
            <a:chExt cx="1291" cy="634"/>
          </a:xfrm>
        </p:grpSpPr>
        <p:sp>
          <p:nvSpPr>
            <p:cNvPr id="594979" name="AutoShape 35">
              <a:extLst>
                <a:ext uri="{FF2B5EF4-FFF2-40B4-BE49-F238E27FC236}">
                  <a16:creationId xmlns:a16="http://schemas.microsoft.com/office/drawing/2014/main" id="{55AA702D-E56E-4A49-883B-216BB7789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" y="1999"/>
              <a:ext cx="1291" cy="294"/>
            </a:xfrm>
            <a:prstGeom prst="leftRightArrow">
              <a:avLst>
                <a:gd name="adj1" fmla="val 50000"/>
                <a:gd name="adj2" fmla="val 87823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 altLang="fr-FR">
                <a:solidFill>
                  <a:schemeClr val="bg2"/>
                </a:solidFill>
              </a:endParaRPr>
            </a:p>
          </p:txBody>
        </p:sp>
        <p:sp>
          <p:nvSpPr>
            <p:cNvPr id="594980" name="Text Box 36">
              <a:extLst>
                <a:ext uri="{FF2B5EF4-FFF2-40B4-BE49-F238E27FC236}">
                  <a16:creationId xmlns:a16="http://schemas.microsoft.com/office/drawing/2014/main" id="{A285A06C-7836-4D76-97E0-01709058B8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1816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grpSp>
        <p:nvGrpSpPr>
          <p:cNvPr id="594984" name="Group 40">
            <a:extLst>
              <a:ext uri="{FF2B5EF4-FFF2-40B4-BE49-F238E27FC236}">
                <a16:creationId xmlns:a16="http://schemas.microsoft.com/office/drawing/2014/main" id="{3156C3DF-48E9-4169-9882-2DCB249076B7}"/>
              </a:ext>
            </a:extLst>
          </p:cNvPr>
          <p:cNvGrpSpPr>
            <a:grpSpLocks/>
          </p:cNvGrpSpPr>
          <p:nvPr/>
        </p:nvGrpSpPr>
        <p:grpSpPr bwMode="auto">
          <a:xfrm>
            <a:off x="1350963" y="5100638"/>
            <a:ext cx="2273300" cy="1006475"/>
            <a:chOff x="946" y="1816"/>
            <a:chExt cx="1291" cy="634"/>
          </a:xfrm>
        </p:grpSpPr>
        <p:sp>
          <p:nvSpPr>
            <p:cNvPr id="594985" name="AutoShape 41">
              <a:extLst>
                <a:ext uri="{FF2B5EF4-FFF2-40B4-BE49-F238E27FC236}">
                  <a16:creationId xmlns:a16="http://schemas.microsoft.com/office/drawing/2014/main" id="{AE5A2109-2619-42D2-ACD9-AA21A9710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6" y="1999"/>
              <a:ext cx="1291" cy="294"/>
            </a:xfrm>
            <a:prstGeom prst="leftRightArrow">
              <a:avLst>
                <a:gd name="adj1" fmla="val 50000"/>
                <a:gd name="adj2" fmla="val 87823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 algn="ctr"/>
              <a:endParaRPr lang="fr-FR" altLang="fr-FR">
                <a:solidFill>
                  <a:schemeClr val="bg2"/>
                </a:solidFill>
              </a:endParaRPr>
            </a:p>
          </p:txBody>
        </p:sp>
        <p:sp>
          <p:nvSpPr>
            <p:cNvPr id="594986" name="Text Box 42">
              <a:extLst>
                <a:ext uri="{FF2B5EF4-FFF2-40B4-BE49-F238E27FC236}">
                  <a16:creationId xmlns:a16="http://schemas.microsoft.com/office/drawing/2014/main" id="{2B39D045-5C16-4E77-A97B-F13E4071BB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1" y="1816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grpSp>
        <p:nvGrpSpPr>
          <p:cNvPr id="594991" name="Group 47">
            <a:extLst>
              <a:ext uri="{FF2B5EF4-FFF2-40B4-BE49-F238E27FC236}">
                <a16:creationId xmlns:a16="http://schemas.microsoft.com/office/drawing/2014/main" id="{A151C7CE-76CB-4EC2-ADCC-3D377A8CD4EF}"/>
              </a:ext>
            </a:extLst>
          </p:cNvPr>
          <p:cNvGrpSpPr>
            <a:grpSpLocks/>
          </p:cNvGrpSpPr>
          <p:nvPr/>
        </p:nvGrpSpPr>
        <p:grpSpPr bwMode="auto">
          <a:xfrm>
            <a:off x="854075" y="3646488"/>
            <a:ext cx="533400" cy="1789112"/>
            <a:chOff x="538" y="2297"/>
            <a:chExt cx="336" cy="1127"/>
          </a:xfrm>
        </p:grpSpPr>
        <p:sp>
          <p:nvSpPr>
            <p:cNvPr id="594990" name="AutoShape 46">
              <a:extLst>
                <a:ext uri="{FF2B5EF4-FFF2-40B4-BE49-F238E27FC236}">
                  <a16:creationId xmlns:a16="http://schemas.microsoft.com/office/drawing/2014/main" id="{431CE4E7-E0BE-4188-A88E-38E734D25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" y="2297"/>
              <a:ext cx="301" cy="1127"/>
            </a:xfrm>
            <a:prstGeom prst="upDownArrow">
              <a:avLst>
                <a:gd name="adj1" fmla="val 50000"/>
                <a:gd name="adj2" fmla="val 74884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594989" name="Text Box 45">
              <a:extLst>
                <a:ext uri="{FF2B5EF4-FFF2-40B4-BE49-F238E27FC236}">
                  <a16:creationId xmlns:a16="http://schemas.microsoft.com/office/drawing/2014/main" id="{43C59D95-8C0A-4028-82D4-CF00682B46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" y="2532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grpSp>
        <p:nvGrpSpPr>
          <p:cNvPr id="594992" name="Group 48">
            <a:extLst>
              <a:ext uri="{FF2B5EF4-FFF2-40B4-BE49-F238E27FC236}">
                <a16:creationId xmlns:a16="http://schemas.microsoft.com/office/drawing/2014/main" id="{8CE128E7-7183-4DD9-8257-C7F5AFE1DBDC}"/>
              </a:ext>
            </a:extLst>
          </p:cNvPr>
          <p:cNvGrpSpPr>
            <a:grpSpLocks/>
          </p:cNvGrpSpPr>
          <p:nvPr/>
        </p:nvGrpSpPr>
        <p:grpSpPr bwMode="auto">
          <a:xfrm>
            <a:off x="3568700" y="3648075"/>
            <a:ext cx="533400" cy="1789113"/>
            <a:chOff x="538" y="2297"/>
            <a:chExt cx="336" cy="1127"/>
          </a:xfrm>
        </p:grpSpPr>
        <p:sp>
          <p:nvSpPr>
            <p:cNvPr id="594993" name="AutoShape 49">
              <a:extLst>
                <a:ext uri="{FF2B5EF4-FFF2-40B4-BE49-F238E27FC236}">
                  <a16:creationId xmlns:a16="http://schemas.microsoft.com/office/drawing/2014/main" id="{8BCCC6E7-18DD-4372-B905-8BA778DED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" y="2297"/>
              <a:ext cx="301" cy="1127"/>
            </a:xfrm>
            <a:prstGeom prst="upDownArrow">
              <a:avLst>
                <a:gd name="adj1" fmla="val 50000"/>
                <a:gd name="adj2" fmla="val 74884"/>
              </a:avLst>
            </a:prstGeom>
            <a:solidFill>
              <a:srgbClr val="84B88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594994" name="Text Box 50">
              <a:extLst>
                <a:ext uri="{FF2B5EF4-FFF2-40B4-BE49-F238E27FC236}">
                  <a16:creationId xmlns:a16="http://schemas.microsoft.com/office/drawing/2014/main" id="{3EBEF29E-9A6D-4684-BB49-B5E3E715CF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" y="2532"/>
              <a:ext cx="317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fr-FR" altLang="fr-FR" sz="6000"/>
                <a:t>?</a:t>
              </a:r>
            </a:p>
          </p:txBody>
        </p:sp>
      </p:grpSp>
      <p:sp>
        <p:nvSpPr>
          <p:cNvPr id="594999" name="Rectangle 55">
            <a:extLst>
              <a:ext uri="{FF2B5EF4-FFF2-40B4-BE49-F238E27FC236}">
                <a16:creationId xmlns:a16="http://schemas.microsoft.com/office/drawing/2014/main" id="{CE760076-8353-41A9-A306-208543FAA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938" y="1898650"/>
            <a:ext cx="7108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600">
                <a:solidFill>
                  <a:schemeClr val="tx1"/>
                </a:solidFill>
              </a:rPr>
              <a:t>Le graphe des liaisons a pour but d’établir les relations existant entre les groupes identifiés précédemment. On va donc, de manière systématique observer les contacts éventuels entre groupes.</a:t>
            </a:r>
            <a:endParaRPr lang="en-US" altLang="fr-FR" sz="16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4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4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4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4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94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49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49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94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94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94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594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94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94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951" grpId="0"/>
      <p:bldP spid="594954" grpId="0"/>
      <p:bldP spid="594959" grpId="0" animBg="1"/>
      <p:bldP spid="594960" grpId="0" animBg="1"/>
      <p:bldP spid="594961" grpId="0" animBg="1"/>
      <p:bldP spid="594962" grpId="0" animBg="1"/>
      <p:bldP spid="59499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2" name="Text Box 4">
            <a:extLst>
              <a:ext uri="{FF2B5EF4-FFF2-40B4-BE49-F238E27FC236}">
                <a16:creationId xmlns:a16="http://schemas.microsoft.com/office/drawing/2014/main" id="{066AA3BA-52C1-4106-9CFB-3CA4DC18C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95973" name="Rectangle 5">
            <a:extLst>
              <a:ext uri="{FF2B5EF4-FFF2-40B4-BE49-F238E27FC236}">
                <a16:creationId xmlns:a16="http://schemas.microsoft.com/office/drawing/2014/main" id="{4AED4C26-9533-4C77-A923-7DFD9CF14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5974" name="Rectangle 6">
            <a:extLst>
              <a:ext uri="{FF2B5EF4-FFF2-40B4-BE49-F238E27FC236}">
                <a16:creationId xmlns:a16="http://schemas.microsoft.com/office/drawing/2014/main" id="{DACC6F14-6263-47C8-9F54-3AECCF33C8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1419225"/>
            <a:ext cx="5984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1 : REPERER LES </a:t>
            </a:r>
            <a:r>
              <a:rPr lang="fr-FR" altLang="fr-FR" u="sng"/>
              <a:t>GROUPES CINEMATIQUES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5975" name="Rectangle 7">
            <a:extLst>
              <a:ext uri="{FF2B5EF4-FFF2-40B4-BE49-F238E27FC236}">
                <a16:creationId xmlns:a16="http://schemas.microsoft.com/office/drawing/2014/main" id="{0A920696-1B8F-4E08-BEF0-03C028D1D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25" y="1674813"/>
            <a:ext cx="44910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2 : ETABLIR LE </a:t>
            </a:r>
            <a:r>
              <a:rPr lang="fr-FR" altLang="fr-FR" u="sng"/>
              <a:t>GRAPHE DES LIAISONS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5976" name="Rectangle 8">
            <a:extLst>
              <a:ext uri="{FF2B5EF4-FFF2-40B4-BE49-F238E27FC236}">
                <a16:creationId xmlns:a16="http://schemas.microsoft.com/office/drawing/2014/main" id="{B62882C2-EA02-47CF-9C55-93B539BE1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100" y="1938338"/>
            <a:ext cx="63198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3 : IDENTIFIER</a:t>
            </a:r>
            <a:r>
              <a:rPr lang="fr-FR" altLang="fr-FR" u="sng"/>
              <a:t> LES LIAISONS</a:t>
            </a:r>
            <a:r>
              <a:rPr lang="fr-FR" altLang="fr-FR" u="sng">
                <a:solidFill>
                  <a:schemeClr val="tx1"/>
                </a:solidFill>
              </a:rPr>
              <a:t> ENTRE LES GROUPES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5977" name="Line 9">
            <a:extLst>
              <a:ext uri="{FF2B5EF4-FFF2-40B4-BE49-F238E27FC236}">
                <a16:creationId xmlns:a16="http://schemas.microsoft.com/office/drawing/2014/main" id="{E6711ADC-DA8F-48A2-AF89-850DC02DC0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47763" y="3406775"/>
            <a:ext cx="269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5978" name="Line 10">
            <a:extLst>
              <a:ext uri="{FF2B5EF4-FFF2-40B4-BE49-F238E27FC236}">
                <a16:creationId xmlns:a16="http://schemas.microsoft.com/office/drawing/2014/main" id="{EBB52D99-6E08-4540-AEE1-D32CF6D8DE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62050" y="3416300"/>
            <a:ext cx="2703513" cy="22256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5979" name="Line 11">
            <a:extLst>
              <a:ext uri="{FF2B5EF4-FFF2-40B4-BE49-F238E27FC236}">
                <a16:creationId xmlns:a16="http://schemas.microsoft.com/office/drawing/2014/main" id="{DE4E6E56-E74B-43FF-89D1-079484AC297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43000" y="3427413"/>
            <a:ext cx="0" cy="22161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5980" name="Line 12">
            <a:extLst>
              <a:ext uri="{FF2B5EF4-FFF2-40B4-BE49-F238E27FC236}">
                <a16:creationId xmlns:a16="http://schemas.microsoft.com/office/drawing/2014/main" id="{97A76A31-1BC8-47C0-AEC3-7008624B2E3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49688" y="3421063"/>
            <a:ext cx="0" cy="2235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5981" name="Oval 13">
            <a:extLst>
              <a:ext uri="{FF2B5EF4-FFF2-40B4-BE49-F238E27FC236}">
                <a16:creationId xmlns:a16="http://schemas.microsoft.com/office/drawing/2014/main" id="{DBDAAF81-F3C8-4BD6-9B51-A4F7B7118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3187700"/>
            <a:ext cx="511175" cy="5111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595982" name="Oval 14">
            <a:extLst>
              <a:ext uri="{FF2B5EF4-FFF2-40B4-BE49-F238E27FC236}">
                <a16:creationId xmlns:a16="http://schemas.microsoft.com/office/drawing/2014/main" id="{01DEF373-B569-4CE2-B316-7F6EF9255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313" y="3140075"/>
            <a:ext cx="588962" cy="5889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95983" name="Oval 15">
            <a:extLst>
              <a:ext uri="{FF2B5EF4-FFF2-40B4-BE49-F238E27FC236}">
                <a16:creationId xmlns:a16="http://schemas.microsoft.com/office/drawing/2014/main" id="{E2014808-8167-43D6-B6A7-1C1285805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" y="5381625"/>
            <a:ext cx="538163" cy="51117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95984" name="Oval 16">
            <a:extLst>
              <a:ext uri="{FF2B5EF4-FFF2-40B4-BE49-F238E27FC236}">
                <a16:creationId xmlns:a16="http://schemas.microsoft.com/office/drawing/2014/main" id="{76AC7466-0F27-489E-94C0-1D069EC20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9175" y="5354638"/>
            <a:ext cx="539750" cy="53975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4</a:t>
            </a:r>
          </a:p>
        </p:txBody>
      </p:sp>
      <p:pic>
        <p:nvPicPr>
          <p:cNvPr id="596003" name="Picture 35">
            <a:extLst>
              <a:ext uri="{FF2B5EF4-FFF2-40B4-BE49-F238E27FC236}">
                <a16:creationId xmlns:a16="http://schemas.microsoft.com/office/drawing/2014/main" id="{40577E7C-0757-46F1-BDA9-03F00E75B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1663" y="3125788"/>
            <a:ext cx="473233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6004" name="Rectangle 36">
            <a:extLst>
              <a:ext uri="{FF2B5EF4-FFF2-40B4-BE49-F238E27FC236}">
                <a16:creationId xmlns:a16="http://schemas.microsoft.com/office/drawing/2014/main" id="{93B01EBF-546F-4548-9AC9-926E67007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4488" y="2181225"/>
            <a:ext cx="75295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fr-FR" altLang="fr-FR" sz="1600">
                <a:solidFill>
                  <a:schemeClr val="tx1"/>
                </a:solidFill>
              </a:rPr>
              <a:t> Déterminer </a:t>
            </a:r>
            <a:r>
              <a:rPr lang="fr-FR" altLang="fr-FR" sz="1600"/>
              <a:t>la nature</a:t>
            </a:r>
            <a:r>
              <a:rPr lang="fr-FR" altLang="fr-FR" sz="1600">
                <a:solidFill>
                  <a:schemeClr val="tx1"/>
                </a:solidFill>
              </a:rPr>
              <a:t> du ou des contacts entre les groupes et/ou observer </a:t>
            </a:r>
          </a:p>
          <a:p>
            <a:r>
              <a:rPr lang="fr-FR" altLang="fr-FR" sz="1600">
                <a:solidFill>
                  <a:schemeClr val="tx1"/>
                </a:solidFill>
              </a:rPr>
              <a:t>  les </a:t>
            </a:r>
            <a:r>
              <a:rPr lang="fr-FR" altLang="fr-FR" sz="1600"/>
              <a:t>degrés de liberté</a:t>
            </a:r>
            <a:r>
              <a:rPr lang="fr-FR" altLang="fr-FR" sz="1600">
                <a:solidFill>
                  <a:schemeClr val="tx1"/>
                </a:solidFill>
              </a:rPr>
              <a:t> entre les groupes concernés..</a:t>
            </a:r>
            <a:r>
              <a:rPr lang="en-US" altLang="fr-FR" sz="1600"/>
              <a:t> </a:t>
            </a:r>
          </a:p>
        </p:txBody>
      </p:sp>
      <p:sp>
        <p:nvSpPr>
          <p:cNvPr id="596006" name="Rectangle 38">
            <a:extLst>
              <a:ext uri="{FF2B5EF4-FFF2-40B4-BE49-F238E27FC236}">
                <a16:creationId xmlns:a16="http://schemas.microsoft.com/office/drawing/2014/main" id="{C6D4C9C7-D0D6-4CC7-B495-D42DC1750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025" y="2714625"/>
            <a:ext cx="64452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600">
                <a:solidFill>
                  <a:schemeClr val="tx1"/>
                </a:solidFill>
              </a:rPr>
              <a:t>- En déduire la </a:t>
            </a:r>
            <a:r>
              <a:rPr lang="fr-FR" altLang="fr-FR" sz="1600"/>
              <a:t>liaison normalisée</a:t>
            </a:r>
            <a:r>
              <a:rPr lang="fr-FR" altLang="fr-FR" sz="1600">
                <a:solidFill>
                  <a:schemeClr val="tx1"/>
                </a:solidFill>
              </a:rPr>
              <a:t> correspondante (centre et axe)</a:t>
            </a:r>
            <a:endParaRPr lang="en-US" altLang="fr-FR" sz="1600">
              <a:solidFill>
                <a:schemeClr val="tx1"/>
              </a:solidFill>
            </a:endParaRPr>
          </a:p>
        </p:txBody>
      </p:sp>
      <p:sp>
        <p:nvSpPr>
          <p:cNvPr id="596007" name="Text Box 39">
            <a:extLst>
              <a:ext uri="{FF2B5EF4-FFF2-40B4-BE49-F238E27FC236}">
                <a16:creationId xmlns:a16="http://schemas.microsoft.com/office/drawing/2014/main" id="{E6F90C90-84EE-4AE6-A93D-8203224C2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713" y="3986213"/>
            <a:ext cx="13938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600"/>
              <a:t>2 contacts cylindriques parallèles</a:t>
            </a:r>
          </a:p>
        </p:txBody>
      </p:sp>
      <p:sp>
        <p:nvSpPr>
          <p:cNvPr id="596008" name="Text Box 40">
            <a:extLst>
              <a:ext uri="{FF2B5EF4-FFF2-40B4-BE49-F238E27FC236}">
                <a16:creationId xmlns:a16="http://schemas.microsoft.com/office/drawing/2014/main" id="{6ACF323B-41F0-481B-870C-B0878641AE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8325" y="3103563"/>
            <a:ext cx="1393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600"/>
              <a:t>Filetage / taraudage</a:t>
            </a:r>
          </a:p>
        </p:txBody>
      </p:sp>
      <p:sp>
        <p:nvSpPr>
          <p:cNvPr id="596009" name="Text Box 41">
            <a:extLst>
              <a:ext uri="{FF2B5EF4-FFF2-40B4-BE49-F238E27FC236}">
                <a16:creationId xmlns:a16="http://schemas.microsoft.com/office/drawing/2014/main" id="{FAB8A21A-0CB6-4314-877F-80BF437A26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1350" y="4111625"/>
            <a:ext cx="13938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600"/>
              <a:t>Cylindre + épaulement</a:t>
            </a:r>
          </a:p>
        </p:txBody>
      </p:sp>
      <p:grpSp>
        <p:nvGrpSpPr>
          <p:cNvPr id="596012" name="Group 44">
            <a:extLst>
              <a:ext uri="{FF2B5EF4-FFF2-40B4-BE49-F238E27FC236}">
                <a16:creationId xmlns:a16="http://schemas.microsoft.com/office/drawing/2014/main" id="{1852C8F9-CCDB-4B49-AA48-E114F7C4A228}"/>
              </a:ext>
            </a:extLst>
          </p:cNvPr>
          <p:cNvGrpSpPr>
            <a:grpSpLocks/>
          </p:cNvGrpSpPr>
          <p:nvPr/>
        </p:nvGrpSpPr>
        <p:grpSpPr bwMode="auto">
          <a:xfrm>
            <a:off x="1747838" y="4562475"/>
            <a:ext cx="4432300" cy="1423988"/>
            <a:chOff x="1101" y="2874"/>
            <a:chExt cx="2792" cy="897"/>
          </a:xfrm>
        </p:grpSpPr>
        <p:sp>
          <p:nvSpPr>
            <p:cNvPr id="596010" name="Line 42">
              <a:extLst>
                <a:ext uri="{FF2B5EF4-FFF2-40B4-BE49-F238E27FC236}">
                  <a16:creationId xmlns:a16="http://schemas.microsoft.com/office/drawing/2014/main" id="{36C6B31B-DE06-4506-B93B-C23B2E2CED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01" y="2874"/>
              <a:ext cx="2752" cy="524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  <p:sp>
          <p:nvSpPr>
            <p:cNvPr id="596011" name="Line 43">
              <a:extLst>
                <a:ext uri="{FF2B5EF4-FFF2-40B4-BE49-F238E27FC236}">
                  <a16:creationId xmlns:a16="http://schemas.microsoft.com/office/drawing/2014/main" id="{BFF34F90-D189-4812-8417-FA558B08FB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81" y="3151"/>
              <a:ext cx="1312" cy="620"/>
            </a:xfrm>
            <a:prstGeom prst="line">
              <a:avLst/>
            </a:prstGeom>
            <a:noFill/>
            <a:ln w="57150">
              <a:solidFill>
                <a:schemeClr val="hlink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fr-FR"/>
            </a:p>
          </p:txBody>
        </p:sp>
      </p:grpSp>
      <p:sp>
        <p:nvSpPr>
          <p:cNvPr id="596014" name="Line 46">
            <a:extLst>
              <a:ext uri="{FF2B5EF4-FFF2-40B4-BE49-F238E27FC236}">
                <a16:creationId xmlns:a16="http://schemas.microsoft.com/office/drawing/2014/main" id="{E74BDCC8-54D0-4AD5-8D48-836F63BFAEDD}"/>
              </a:ext>
            </a:extLst>
          </p:cNvPr>
          <p:cNvSpPr>
            <a:spLocks noChangeShapeType="1"/>
          </p:cNvSpPr>
          <p:nvPr/>
        </p:nvSpPr>
        <p:spPr bwMode="auto">
          <a:xfrm>
            <a:off x="3090863" y="3497263"/>
            <a:ext cx="3241675" cy="385762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6016" name="Line 48">
            <a:extLst>
              <a:ext uri="{FF2B5EF4-FFF2-40B4-BE49-F238E27FC236}">
                <a16:creationId xmlns:a16="http://schemas.microsoft.com/office/drawing/2014/main" id="{F0ADF31F-0162-4164-B106-A8747B31093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05163" y="3937000"/>
            <a:ext cx="2286000" cy="4572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6017" name="Text Box 49">
            <a:extLst>
              <a:ext uri="{FF2B5EF4-FFF2-40B4-BE49-F238E27FC236}">
                <a16:creationId xmlns:a16="http://schemas.microsoft.com/office/drawing/2014/main" id="{74F891B9-829F-4928-BF6D-2D62D8A569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1838" y="4440238"/>
            <a:ext cx="1393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1600"/>
              <a:t>Cylindre</a:t>
            </a:r>
          </a:p>
        </p:txBody>
      </p:sp>
      <p:sp>
        <p:nvSpPr>
          <p:cNvPr id="596018" name="Line 50">
            <a:extLst>
              <a:ext uri="{FF2B5EF4-FFF2-40B4-BE49-F238E27FC236}">
                <a16:creationId xmlns:a16="http://schemas.microsoft.com/office/drawing/2014/main" id="{9195CF7F-5948-4D47-A37B-845843C80F7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97375" y="3960813"/>
            <a:ext cx="598488" cy="6604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596019" name="Text Box 51">
            <a:extLst>
              <a:ext uri="{FF2B5EF4-FFF2-40B4-BE49-F238E27FC236}">
                <a16:creationId xmlns:a16="http://schemas.microsoft.com/office/drawing/2014/main" id="{388927B1-FA13-48E4-8EDA-4EB4008653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175" y="3937000"/>
            <a:ext cx="10350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Glissière</a:t>
            </a:r>
          </a:p>
          <a:p>
            <a:pPr algn="ctr"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(A,x)</a:t>
            </a:r>
          </a:p>
        </p:txBody>
      </p:sp>
      <p:sp>
        <p:nvSpPr>
          <p:cNvPr id="596020" name="Text Box 52">
            <a:extLst>
              <a:ext uri="{FF2B5EF4-FFF2-40B4-BE49-F238E27FC236}">
                <a16:creationId xmlns:a16="http://schemas.microsoft.com/office/drawing/2014/main" id="{72E2A9CB-AA3C-4C20-B5EF-FA6C4A6C5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3022600"/>
            <a:ext cx="125095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Hélicoïdale</a:t>
            </a:r>
          </a:p>
          <a:p>
            <a:pPr algn="ctr"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(B,x)</a:t>
            </a:r>
          </a:p>
        </p:txBody>
      </p:sp>
      <p:sp>
        <p:nvSpPr>
          <p:cNvPr id="596021" name="Text Box 53">
            <a:extLst>
              <a:ext uri="{FF2B5EF4-FFF2-40B4-BE49-F238E27FC236}">
                <a16:creationId xmlns:a16="http://schemas.microsoft.com/office/drawing/2014/main" id="{87D7AE39-CD45-4E28-8D1B-6346704384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6463" y="4076700"/>
            <a:ext cx="85407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Pivot</a:t>
            </a:r>
          </a:p>
          <a:p>
            <a:pPr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    (C,x)</a:t>
            </a:r>
          </a:p>
        </p:txBody>
      </p:sp>
      <p:sp>
        <p:nvSpPr>
          <p:cNvPr id="596022" name="Text Box 54">
            <a:extLst>
              <a:ext uri="{FF2B5EF4-FFF2-40B4-BE49-F238E27FC236}">
                <a16:creationId xmlns:a16="http://schemas.microsoft.com/office/drawing/2014/main" id="{F4435D04-B5B0-45A5-9619-D670A8AA58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3263" y="4270375"/>
            <a:ext cx="1666875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Pivot glissant</a:t>
            </a:r>
          </a:p>
          <a:p>
            <a:pPr algn="ctr">
              <a:spcBef>
                <a:spcPct val="50000"/>
              </a:spcBef>
            </a:pPr>
            <a:r>
              <a:rPr lang="fr-FR" altLang="fr-FR" sz="1800">
                <a:latin typeface="Arial Narrow" panose="020B0606020202030204" pitchFamily="34" charset="0"/>
              </a:rPr>
              <a:t>(D,y)</a:t>
            </a:r>
          </a:p>
        </p:txBody>
      </p:sp>
      <p:grpSp>
        <p:nvGrpSpPr>
          <p:cNvPr id="596046" name="Group 78">
            <a:extLst>
              <a:ext uri="{FF2B5EF4-FFF2-40B4-BE49-F238E27FC236}">
                <a16:creationId xmlns:a16="http://schemas.microsoft.com/office/drawing/2014/main" id="{A128D112-321D-4AD7-A7D4-298956A79B1B}"/>
              </a:ext>
            </a:extLst>
          </p:cNvPr>
          <p:cNvGrpSpPr>
            <a:grpSpLocks/>
          </p:cNvGrpSpPr>
          <p:nvPr/>
        </p:nvGrpSpPr>
        <p:grpSpPr bwMode="auto">
          <a:xfrm>
            <a:off x="6345238" y="4084638"/>
            <a:ext cx="409575" cy="423862"/>
            <a:chOff x="3997" y="2573"/>
            <a:chExt cx="258" cy="267"/>
          </a:xfrm>
        </p:grpSpPr>
        <p:grpSp>
          <p:nvGrpSpPr>
            <p:cNvPr id="596025" name="Group 57">
              <a:extLst>
                <a:ext uri="{FF2B5EF4-FFF2-40B4-BE49-F238E27FC236}">
                  <a16:creationId xmlns:a16="http://schemas.microsoft.com/office/drawing/2014/main" id="{0373A464-2031-44CE-BC8F-172B44AB19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97" y="2573"/>
              <a:ext cx="102" cy="102"/>
              <a:chOff x="1643" y="3812"/>
              <a:chExt cx="102" cy="102"/>
            </a:xfrm>
          </p:grpSpPr>
          <p:sp>
            <p:nvSpPr>
              <p:cNvPr id="596023" name="Line 55">
                <a:extLst>
                  <a:ext uri="{FF2B5EF4-FFF2-40B4-BE49-F238E27FC236}">
                    <a16:creationId xmlns:a16="http://schemas.microsoft.com/office/drawing/2014/main" id="{57A7C9FC-6546-4D6D-9AB3-190369B91C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3" y="3812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96024" name="Line 56">
                <a:extLst>
                  <a:ext uri="{FF2B5EF4-FFF2-40B4-BE49-F238E27FC236}">
                    <a16:creationId xmlns:a16="http://schemas.microsoft.com/office/drawing/2014/main" id="{D7E5D186-3EDB-48B2-8529-B27E006334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694" y="3813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596026" name="Text Box 58">
              <a:extLst>
                <a:ext uri="{FF2B5EF4-FFF2-40B4-BE49-F238E27FC236}">
                  <a16:creationId xmlns:a16="http://schemas.microsoft.com/office/drawing/2014/main" id="{5AE3D5F1-432F-479B-BBFA-C4BF3B8B4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47" y="2628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A</a:t>
              </a:r>
            </a:p>
          </p:txBody>
        </p:sp>
      </p:grpSp>
      <p:grpSp>
        <p:nvGrpSpPr>
          <p:cNvPr id="596034" name="Group 66">
            <a:extLst>
              <a:ext uri="{FF2B5EF4-FFF2-40B4-BE49-F238E27FC236}">
                <a16:creationId xmlns:a16="http://schemas.microsoft.com/office/drawing/2014/main" id="{88A966C7-4FA8-4F2D-BA2C-F3ECD6A9822A}"/>
              </a:ext>
            </a:extLst>
          </p:cNvPr>
          <p:cNvGrpSpPr>
            <a:grpSpLocks/>
          </p:cNvGrpSpPr>
          <p:nvPr/>
        </p:nvGrpSpPr>
        <p:grpSpPr bwMode="auto">
          <a:xfrm>
            <a:off x="6353175" y="3754438"/>
            <a:ext cx="407988" cy="336550"/>
            <a:chOff x="4452" y="2047"/>
            <a:chExt cx="257" cy="212"/>
          </a:xfrm>
        </p:grpSpPr>
        <p:grpSp>
          <p:nvGrpSpPr>
            <p:cNvPr id="596029" name="Group 61">
              <a:extLst>
                <a:ext uri="{FF2B5EF4-FFF2-40B4-BE49-F238E27FC236}">
                  <a16:creationId xmlns:a16="http://schemas.microsoft.com/office/drawing/2014/main" id="{0203F04D-D179-498F-98AA-985A9CFAC9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2" y="2083"/>
              <a:ext cx="102" cy="102"/>
              <a:chOff x="1643" y="3812"/>
              <a:chExt cx="102" cy="102"/>
            </a:xfrm>
          </p:grpSpPr>
          <p:sp>
            <p:nvSpPr>
              <p:cNvPr id="596030" name="Line 62">
                <a:extLst>
                  <a:ext uri="{FF2B5EF4-FFF2-40B4-BE49-F238E27FC236}">
                    <a16:creationId xmlns:a16="http://schemas.microsoft.com/office/drawing/2014/main" id="{7295F276-7EC2-4ADA-8C67-40F9E42F20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3" y="3812"/>
                <a:ext cx="0" cy="10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96031" name="Line 63">
                <a:extLst>
                  <a:ext uri="{FF2B5EF4-FFF2-40B4-BE49-F238E27FC236}">
                    <a16:creationId xmlns:a16="http://schemas.microsoft.com/office/drawing/2014/main" id="{30638A2F-7947-480A-9B9A-B31B9D9B57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694" y="3813"/>
                <a:ext cx="0" cy="10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596032" name="Text Box 64">
              <a:extLst>
                <a:ext uri="{FF2B5EF4-FFF2-40B4-BE49-F238E27FC236}">
                  <a16:creationId xmlns:a16="http://schemas.microsoft.com/office/drawing/2014/main" id="{4C2A6288-BACA-4645-9A38-FAD5515587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1" y="2047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B</a:t>
              </a:r>
            </a:p>
          </p:txBody>
        </p:sp>
      </p:grpSp>
      <p:grpSp>
        <p:nvGrpSpPr>
          <p:cNvPr id="596035" name="Group 67">
            <a:extLst>
              <a:ext uri="{FF2B5EF4-FFF2-40B4-BE49-F238E27FC236}">
                <a16:creationId xmlns:a16="http://schemas.microsoft.com/office/drawing/2014/main" id="{A0AE0CC6-2D51-4701-9AEB-DC89D9A9667D}"/>
              </a:ext>
            </a:extLst>
          </p:cNvPr>
          <p:cNvGrpSpPr>
            <a:grpSpLocks/>
          </p:cNvGrpSpPr>
          <p:nvPr/>
        </p:nvGrpSpPr>
        <p:grpSpPr bwMode="auto">
          <a:xfrm>
            <a:off x="5426075" y="3757613"/>
            <a:ext cx="395288" cy="336550"/>
            <a:chOff x="4700" y="2963"/>
            <a:chExt cx="249" cy="212"/>
          </a:xfrm>
        </p:grpSpPr>
        <p:grpSp>
          <p:nvGrpSpPr>
            <p:cNvPr id="596036" name="Group 68">
              <a:extLst>
                <a:ext uri="{FF2B5EF4-FFF2-40B4-BE49-F238E27FC236}">
                  <a16:creationId xmlns:a16="http://schemas.microsoft.com/office/drawing/2014/main" id="{E5F22CF8-21B6-4996-9F3F-2E444A6DBD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0" y="2993"/>
              <a:ext cx="102" cy="102"/>
              <a:chOff x="1643" y="3812"/>
              <a:chExt cx="102" cy="102"/>
            </a:xfrm>
          </p:grpSpPr>
          <p:sp>
            <p:nvSpPr>
              <p:cNvPr id="596037" name="Line 69">
                <a:extLst>
                  <a:ext uri="{FF2B5EF4-FFF2-40B4-BE49-F238E27FC236}">
                    <a16:creationId xmlns:a16="http://schemas.microsoft.com/office/drawing/2014/main" id="{A96E848A-A145-422D-B822-2B6CB19234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3" y="3812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96038" name="Line 70">
                <a:extLst>
                  <a:ext uri="{FF2B5EF4-FFF2-40B4-BE49-F238E27FC236}">
                    <a16:creationId xmlns:a16="http://schemas.microsoft.com/office/drawing/2014/main" id="{87AFFBAB-D83B-448F-A0A6-55840F62F4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694" y="3813"/>
                <a:ext cx="0" cy="102"/>
              </a:xfrm>
              <a:prstGeom prst="lin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596039" name="Text Box 71">
              <a:extLst>
                <a:ext uri="{FF2B5EF4-FFF2-40B4-BE49-F238E27FC236}">
                  <a16:creationId xmlns:a16="http://schemas.microsoft.com/office/drawing/2014/main" id="{A728E5AE-E2E4-43D0-ADA0-A874DB3BAD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1" y="2963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C</a:t>
              </a:r>
            </a:p>
          </p:txBody>
        </p:sp>
      </p:grpSp>
      <p:grpSp>
        <p:nvGrpSpPr>
          <p:cNvPr id="596045" name="Group 77">
            <a:extLst>
              <a:ext uri="{FF2B5EF4-FFF2-40B4-BE49-F238E27FC236}">
                <a16:creationId xmlns:a16="http://schemas.microsoft.com/office/drawing/2014/main" id="{FDE708C3-3BD1-49E1-A894-01E537DB44A5}"/>
              </a:ext>
            </a:extLst>
          </p:cNvPr>
          <p:cNvGrpSpPr>
            <a:grpSpLocks/>
          </p:cNvGrpSpPr>
          <p:nvPr/>
        </p:nvGrpSpPr>
        <p:grpSpPr bwMode="auto">
          <a:xfrm>
            <a:off x="5002213" y="3422650"/>
            <a:ext cx="330200" cy="533400"/>
            <a:chOff x="3151" y="2161"/>
            <a:chExt cx="208" cy="336"/>
          </a:xfrm>
        </p:grpSpPr>
        <p:grpSp>
          <p:nvGrpSpPr>
            <p:cNvPr id="596041" name="Group 73">
              <a:extLst>
                <a:ext uri="{FF2B5EF4-FFF2-40B4-BE49-F238E27FC236}">
                  <a16:creationId xmlns:a16="http://schemas.microsoft.com/office/drawing/2014/main" id="{A7219093-EF3C-4F73-886F-037CFCD08F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2" y="2395"/>
              <a:ext cx="102" cy="102"/>
              <a:chOff x="1643" y="3812"/>
              <a:chExt cx="102" cy="102"/>
            </a:xfrm>
          </p:grpSpPr>
          <p:sp>
            <p:nvSpPr>
              <p:cNvPr id="596042" name="Line 74">
                <a:extLst>
                  <a:ext uri="{FF2B5EF4-FFF2-40B4-BE49-F238E27FC236}">
                    <a16:creationId xmlns:a16="http://schemas.microsoft.com/office/drawing/2014/main" id="{11663DA3-6331-41D3-8CBD-52C93D666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3" y="3812"/>
                <a:ext cx="0" cy="10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  <p:sp>
            <p:nvSpPr>
              <p:cNvPr id="596043" name="Line 75">
                <a:extLst>
                  <a:ext uri="{FF2B5EF4-FFF2-40B4-BE49-F238E27FC236}">
                    <a16:creationId xmlns:a16="http://schemas.microsoft.com/office/drawing/2014/main" id="{DB243234-C2B3-406D-8032-5AF5B2CCB0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5400000">
                <a:off x="1694" y="3813"/>
                <a:ext cx="0" cy="10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fr-FR"/>
              </a:p>
            </p:txBody>
          </p:sp>
        </p:grpSp>
        <p:sp>
          <p:nvSpPr>
            <p:cNvPr id="596044" name="Text Box 76">
              <a:extLst>
                <a:ext uri="{FF2B5EF4-FFF2-40B4-BE49-F238E27FC236}">
                  <a16:creationId xmlns:a16="http://schemas.microsoft.com/office/drawing/2014/main" id="{72525833-E72C-43AA-95BA-43367EBD3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51" y="2161"/>
              <a:ext cx="20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fr-FR" altLang="fr-FR" sz="1600">
                  <a:solidFill>
                    <a:schemeClr val="tx1"/>
                  </a:solidFill>
                </a:rPr>
                <a:t>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5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5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6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6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96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96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96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9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60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960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96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96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96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96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500"/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/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6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6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 nodeType="clickPar">
                      <p:stCondLst>
                        <p:cond delay="indefinite"/>
                      </p:stCondLst>
                      <p:childTnLst>
                        <p:par>
                          <p:cTn id="1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4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96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96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976" grpId="0"/>
      <p:bldP spid="596004" grpId="0"/>
      <p:bldP spid="596006" grpId="0"/>
      <p:bldP spid="596007" grpId="0"/>
      <p:bldP spid="596007" grpId="1"/>
      <p:bldP spid="596008" grpId="0"/>
      <p:bldP spid="596008" grpId="1"/>
      <p:bldP spid="596009" grpId="0"/>
      <p:bldP spid="596009" grpId="1"/>
      <p:bldP spid="596017" grpId="0"/>
      <p:bldP spid="596017" grpId="1"/>
      <p:bldP spid="596019" grpId="0"/>
      <p:bldP spid="596020" grpId="0"/>
      <p:bldP spid="596021" grpId="0"/>
      <p:bldP spid="5960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876" name="Picture 28">
            <a:extLst>
              <a:ext uri="{FF2B5EF4-FFF2-40B4-BE49-F238E27FC236}">
                <a16:creationId xmlns:a16="http://schemas.microsoft.com/office/drawing/2014/main" id="{1A4B3108-C7D1-40DD-9647-2582A30D9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19" t="20895" r="6454" b="10464"/>
          <a:stretch>
            <a:fillRect/>
          </a:stretch>
        </p:blipFill>
        <p:spPr bwMode="auto">
          <a:xfrm>
            <a:off x="3603625" y="3176588"/>
            <a:ext cx="5522913" cy="347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90887" name="Group 39">
            <a:extLst>
              <a:ext uri="{FF2B5EF4-FFF2-40B4-BE49-F238E27FC236}">
                <a16:creationId xmlns:a16="http://schemas.microsoft.com/office/drawing/2014/main" id="{1A459245-F53B-49A1-A026-DDF1F79D8326}"/>
              </a:ext>
            </a:extLst>
          </p:cNvPr>
          <p:cNvGrpSpPr>
            <a:grpSpLocks/>
          </p:cNvGrpSpPr>
          <p:nvPr/>
        </p:nvGrpSpPr>
        <p:grpSpPr bwMode="auto">
          <a:xfrm>
            <a:off x="5351463" y="3144838"/>
            <a:ext cx="3149600" cy="1912937"/>
            <a:chOff x="3371" y="1981"/>
            <a:chExt cx="1984" cy="1205"/>
          </a:xfrm>
        </p:grpSpPr>
        <p:sp>
          <p:nvSpPr>
            <p:cNvPr id="590877" name="Line 29">
              <a:extLst>
                <a:ext uri="{FF2B5EF4-FFF2-40B4-BE49-F238E27FC236}">
                  <a16:creationId xmlns:a16="http://schemas.microsoft.com/office/drawing/2014/main" id="{33803B86-FC6C-4ACF-8B90-2259467C5C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71" y="3149"/>
              <a:ext cx="1740" cy="10"/>
            </a:xfrm>
            <a:prstGeom prst="line">
              <a:avLst/>
            </a:prstGeom>
            <a:noFill/>
            <a:ln w="57150">
              <a:solidFill>
                <a:srgbClr val="FB37BA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0878" name="Line 30">
              <a:extLst>
                <a:ext uri="{FF2B5EF4-FFF2-40B4-BE49-F238E27FC236}">
                  <a16:creationId xmlns:a16="http://schemas.microsoft.com/office/drawing/2014/main" id="{A264446F-1DD4-4D64-8AE8-ABD7BA7661D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371" y="2316"/>
              <a:ext cx="0" cy="830"/>
            </a:xfrm>
            <a:prstGeom prst="line">
              <a:avLst/>
            </a:prstGeom>
            <a:noFill/>
            <a:ln w="57150">
              <a:solidFill>
                <a:srgbClr val="FB37BA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0879" name="Text Box 31">
              <a:extLst>
                <a:ext uri="{FF2B5EF4-FFF2-40B4-BE49-F238E27FC236}">
                  <a16:creationId xmlns:a16="http://schemas.microsoft.com/office/drawing/2014/main" id="{06A07EB4-CF5F-4C5F-A20F-EE2D6AB5AD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11" y="2706"/>
              <a:ext cx="544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fr-FR" altLang="fr-FR" sz="4400" b="0">
                  <a:solidFill>
                    <a:srgbClr val="FFFF00"/>
                  </a:solidFill>
                  <a:latin typeface="Arial Black" panose="020B0A04020102020204" pitchFamily="34" charset="0"/>
                </a:rPr>
                <a:t>x</a:t>
              </a:r>
            </a:p>
          </p:txBody>
        </p:sp>
        <p:sp>
          <p:nvSpPr>
            <p:cNvPr id="590880" name="Text Box 32">
              <a:extLst>
                <a:ext uri="{FF2B5EF4-FFF2-40B4-BE49-F238E27FC236}">
                  <a16:creationId xmlns:a16="http://schemas.microsoft.com/office/drawing/2014/main" id="{F5CDAE04-8D9D-4802-BD47-35941DF712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76" y="1981"/>
              <a:ext cx="363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fr-FR" altLang="fr-FR" sz="4400" b="0">
                  <a:solidFill>
                    <a:srgbClr val="FFFF00"/>
                  </a:solidFill>
                  <a:latin typeface="Arial Black" panose="020B0A04020102020204" pitchFamily="34" charset="0"/>
                </a:rPr>
                <a:t>y</a:t>
              </a:r>
            </a:p>
          </p:txBody>
        </p:sp>
      </p:grpSp>
      <p:sp>
        <p:nvSpPr>
          <p:cNvPr id="590850" name="Text Box 2">
            <a:extLst>
              <a:ext uri="{FF2B5EF4-FFF2-40B4-BE49-F238E27FC236}">
                <a16:creationId xmlns:a16="http://schemas.microsoft.com/office/drawing/2014/main" id="{B8B11FF2-951B-4153-B68B-0F35E2B60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90851" name="Rectangle 3">
            <a:extLst>
              <a:ext uri="{FF2B5EF4-FFF2-40B4-BE49-F238E27FC236}">
                <a16:creationId xmlns:a16="http://schemas.microsoft.com/office/drawing/2014/main" id="{52201272-114F-4F9C-8DAB-7E885A6B08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52" name="Rectangle 4">
            <a:extLst>
              <a:ext uri="{FF2B5EF4-FFF2-40B4-BE49-F238E27FC236}">
                <a16:creationId xmlns:a16="http://schemas.microsoft.com/office/drawing/2014/main" id="{1E6D3CE2-9A0A-4B23-A5B9-A97A2981E0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1419225"/>
            <a:ext cx="5984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1 : REPERER LES </a:t>
            </a:r>
            <a:r>
              <a:rPr lang="fr-FR" altLang="fr-FR" u="sng"/>
              <a:t>GROUPES CINEMATIQUES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53" name="Rectangle 5">
            <a:extLst>
              <a:ext uri="{FF2B5EF4-FFF2-40B4-BE49-F238E27FC236}">
                <a16:creationId xmlns:a16="http://schemas.microsoft.com/office/drawing/2014/main" id="{FC15D5B7-4559-4A67-8FDF-322A1B66B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25" y="1674813"/>
            <a:ext cx="44910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2 : ETABLIR LE </a:t>
            </a:r>
            <a:r>
              <a:rPr lang="fr-FR" altLang="fr-FR" u="sng"/>
              <a:t>GRAPHE DES LIAISONS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55" name="Line 7">
            <a:extLst>
              <a:ext uri="{FF2B5EF4-FFF2-40B4-BE49-F238E27FC236}">
                <a16:creationId xmlns:a16="http://schemas.microsoft.com/office/drawing/2014/main" id="{26F678E4-187D-47A0-849B-1E017D2ED81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2238" y="1138238"/>
            <a:ext cx="2195512" cy="412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56" name="Line 8">
            <a:extLst>
              <a:ext uri="{FF2B5EF4-FFF2-40B4-BE49-F238E27FC236}">
                <a16:creationId xmlns:a16="http://schemas.microsoft.com/office/drawing/2014/main" id="{CFF427A9-B368-4B7F-A8FD-08C78904C4D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9375" y="1258888"/>
            <a:ext cx="1588" cy="11906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57" name="Line 9">
            <a:extLst>
              <a:ext uri="{FF2B5EF4-FFF2-40B4-BE49-F238E27FC236}">
                <a16:creationId xmlns:a16="http://schemas.microsoft.com/office/drawing/2014/main" id="{3EBF65D1-F2DF-40B3-A9B6-0BD78F6EC89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26488" y="1147763"/>
            <a:ext cx="11112" cy="12795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58" name="Line 10">
            <a:extLst>
              <a:ext uri="{FF2B5EF4-FFF2-40B4-BE49-F238E27FC236}">
                <a16:creationId xmlns:a16="http://schemas.microsoft.com/office/drawing/2014/main" id="{1115D7DF-900E-4B8A-8973-7906DF1E221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43675" y="1168400"/>
            <a:ext cx="2092325" cy="13017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59" name="Oval 11">
            <a:extLst>
              <a:ext uri="{FF2B5EF4-FFF2-40B4-BE49-F238E27FC236}">
                <a16:creationId xmlns:a16="http://schemas.microsoft.com/office/drawing/2014/main" id="{E0BBDD65-B972-434B-A07C-F0BA0EC19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3763" y="963613"/>
            <a:ext cx="325437" cy="325437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590860" name="Oval 12">
            <a:extLst>
              <a:ext uri="{FF2B5EF4-FFF2-40B4-BE49-F238E27FC236}">
                <a16:creationId xmlns:a16="http://schemas.microsoft.com/office/drawing/2014/main" id="{22C498D8-DF6D-448D-AEF0-DC3616A3D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9988" y="996950"/>
            <a:ext cx="374650" cy="3746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90861" name="Oval 13">
            <a:extLst>
              <a:ext uri="{FF2B5EF4-FFF2-40B4-BE49-F238E27FC236}">
                <a16:creationId xmlns:a16="http://schemas.microsoft.com/office/drawing/2014/main" id="{49E7A753-EC05-40B3-8119-B2740C9F0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100" y="2346325"/>
            <a:ext cx="342900" cy="3254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90862" name="Oval 14">
            <a:extLst>
              <a:ext uri="{FF2B5EF4-FFF2-40B4-BE49-F238E27FC236}">
                <a16:creationId xmlns:a16="http://schemas.microsoft.com/office/drawing/2014/main" id="{EA5932DA-BD4A-46A4-B33E-60C252CFD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6788" y="2355850"/>
            <a:ext cx="344487" cy="3444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590863" name="Rectangle 15">
            <a:extLst>
              <a:ext uri="{FF2B5EF4-FFF2-40B4-BE49-F238E27FC236}">
                <a16:creationId xmlns:a16="http://schemas.microsoft.com/office/drawing/2014/main" id="{E1BB56AB-84C6-4FAD-8547-A2359F2B3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100" y="1938338"/>
            <a:ext cx="63198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3 : IDENTIFIER</a:t>
            </a:r>
            <a:r>
              <a:rPr lang="fr-FR" altLang="fr-FR" u="sng"/>
              <a:t> LES LIAISONS</a:t>
            </a:r>
            <a:r>
              <a:rPr lang="fr-FR" altLang="fr-FR" u="sng">
                <a:solidFill>
                  <a:schemeClr val="tx1"/>
                </a:solidFill>
              </a:rPr>
              <a:t> ENTRE LES GROUPES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68" name="Text Box 20">
            <a:extLst>
              <a:ext uri="{FF2B5EF4-FFF2-40B4-BE49-F238E27FC236}">
                <a16:creationId xmlns:a16="http://schemas.microsoft.com/office/drawing/2014/main" id="{5D1567D4-6714-44E7-BC13-EBF0B08291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0" y="1555750"/>
            <a:ext cx="81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Glissière</a:t>
            </a:r>
          </a:p>
        </p:txBody>
      </p:sp>
      <p:sp>
        <p:nvSpPr>
          <p:cNvPr id="590870" name="Text Box 22">
            <a:extLst>
              <a:ext uri="{FF2B5EF4-FFF2-40B4-BE49-F238E27FC236}">
                <a16:creationId xmlns:a16="http://schemas.microsoft.com/office/drawing/2014/main" id="{C635B2B3-E6A4-4659-8C51-09E347490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25" y="1103313"/>
            <a:ext cx="9763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Hélicoïdale</a:t>
            </a:r>
          </a:p>
        </p:txBody>
      </p:sp>
      <p:sp>
        <p:nvSpPr>
          <p:cNvPr id="590872" name="Text Box 24">
            <a:extLst>
              <a:ext uri="{FF2B5EF4-FFF2-40B4-BE49-F238E27FC236}">
                <a16:creationId xmlns:a16="http://schemas.microsoft.com/office/drawing/2014/main" id="{F869C8A6-C455-40D5-ADAB-C33C327D6D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325" y="1801813"/>
            <a:ext cx="560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Pivot</a:t>
            </a:r>
          </a:p>
        </p:txBody>
      </p:sp>
      <p:sp>
        <p:nvSpPr>
          <p:cNvPr id="590874" name="Text Box 26">
            <a:extLst>
              <a:ext uri="{FF2B5EF4-FFF2-40B4-BE49-F238E27FC236}">
                <a16:creationId xmlns:a16="http://schemas.microsoft.com/office/drawing/2014/main" id="{F8CB46DA-2D69-45BD-8A1D-00B98F9CB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0725" y="1603375"/>
            <a:ext cx="803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Pivot glissant</a:t>
            </a:r>
          </a:p>
        </p:txBody>
      </p:sp>
      <p:sp>
        <p:nvSpPr>
          <p:cNvPr id="590881" name="Rectangle 33">
            <a:extLst>
              <a:ext uri="{FF2B5EF4-FFF2-40B4-BE49-F238E27FC236}">
                <a16:creationId xmlns:a16="http://schemas.microsoft.com/office/drawing/2014/main" id="{9D5C3D48-37FF-4413-8C2D-83A8EF2564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2212975"/>
            <a:ext cx="5181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4 : CONSTRUIRE LE </a:t>
            </a:r>
            <a:r>
              <a:rPr lang="fr-FR" altLang="fr-FR" u="sng"/>
              <a:t>SCHEMA CINEMATIQUE</a:t>
            </a:r>
            <a:r>
              <a:rPr lang="fr-FR" altLang="fr-FR" u="sng">
                <a:solidFill>
                  <a:schemeClr val="tx1"/>
                </a:solidFill>
              </a:rPr>
              <a:t> MINIMAL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82" name="Rectangle 34">
            <a:extLst>
              <a:ext uri="{FF2B5EF4-FFF2-40B4-BE49-F238E27FC236}">
                <a16:creationId xmlns:a16="http://schemas.microsoft.com/office/drawing/2014/main" id="{BDD2ED4C-130C-43DC-AD15-3B07B62EDA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188" y="2497138"/>
            <a:ext cx="5203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Choisir le </a:t>
            </a:r>
            <a:r>
              <a:rPr lang="fr-FR" altLang="fr-FR"/>
              <a:t>point de vue</a:t>
            </a:r>
            <a:r>
              <a:rPr lang="fr-FR" altLang="fr-FR">
                <a:solidFill>
                  <a:schemeClr val="tx1"/>
                </a:solidFill>
              </a:rPr>
              <a:t> le plus explicite pour le schéma (plan x,y)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84" name="Rectangle 36">
            <a:extLst>
              <a:ext uri="{FF2B5EF4-FFF2-40B4-BE49-F238E27FC236}">
                <a16:creationId xmlns:a16="http://schemas.microsoft.com/office/drawing/2014/main" id="{976BD9B4-DE27-4F80-9047-F65F1FDE5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775" y="2819400"/>
            <a:ext cx="51673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</a:t>
            </a:r>
            <a:r>
              <a:rPr lang="fr-FR" altLang="fr-FR"/>
              <a:t>Repérer la position relative </a:t>
            </a:r>
            <a:r>
              <a:rPr lang="fr-FR" altLang="fr-FR">
                <a:solidFill>
                  <a:schemeClr val="tx1"/>
                </a:solidFill>
              </a:rPr>
              <a:t>des liaisons (au centre du contact réel)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0888" name="Line 40">
            <a:extLst>
              <a:ext uri="{FF2B5EF4-FFF2-40B4-BE49-F238E27FC236}">
                <a16:creationId xmlns:a16="http://schemas.microsoft.com/office/drawing/2014/main" id="{638909D8-01BC-4045-A078-43C74F00824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02400" y="1828800"/>
            <a:ext cx="720725" cy="35560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89" name="Line 41">
            <a:extLst>
              <a:ext uri="{FF2B5EF4-FFF2-40B4-BE49-F238E27FC236}">
                <a16:creationId xmlns:a16="http://schemas.microsoft.com/office/drawing/2014/main" id="{C3E52FB8-7796-4206-9779-2FFE4520CB6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94563" y="1412875"/>
            <a:ext cx="203200" cy="3595688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90" name="Line 42">
            <a:extLst>
              <a:ext uri="{FF2B5EF4-FFF2-40B4-BE49-F238E27FC236}">
                <a16:creationId xmlns:a16="http://schemas.microsoft.com/office/drawing/2014/main" id="{2208B16D-2DB3-412F-93CC-5FE6AFB82EE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394325" y="2052638"/>
            <a:ext cx="2317750" cy="2916237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0891" name="Line 43">
            <a:extLst>
              <a:ext uri="{FF2B5EF4-FFF2-40B4-BE49-F238E27FC236}">
                <a16:creationId xmlns:a16="http://schemas.microsoft.com/office/drawing/2014/main" id="{3A666B00-D4BB-4EAC-8617-98250A615FE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10075" y="2124075"/>
            <a:ext cx="4205288" cy="2824163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grpSp>
        <p:nvGrpSpPr>
          <p:cNvPr id="590896" name="Group 48">
            <a:extLst>
              <a:ext uri="{FF2B5EF4-FFF2-40B4-BE49-F238E27FC236}">
                <a16:creationId xmlns:a16="http://schemas.microsoft.com/office/drawing/2014/main" id="{1E08F68B-C719-4908-9A18-A1C72CA19285}"/>
              </a:ext>
            </a:extLst>
          </p:cNvPr>
          <p:cNvGrpSpPr>
            <a:grpSpLocks/>
          </p:cNvGrpSpPr>
          <p:nvPr/>
        </p:nvGrpSpPr>
        <p:grpSpPr bwMode="auto">
          <a:xfrm>
            <a:off x="4206875" y="4846638"/>
            <a:ext cx="355600" cy="346075"/>
            <a:chOff x="2650" y="3053"/>
            <a:chExt cx="224" cy="218"/>
          </a:xfrm>
        </p:grpSpPr>
        <p:sp>
          <p:nvSpPr>
            <p:cNvPr id="590894" name="Line 46">
              <a:extLst>
                <a:ext uri="{FF2B5EF4-FFF2-40B4-BE49-F238E27FC236}">
                  <a16:creationId xmlns:a16="http://schemas.microsoft.com/office/drawing/2014/main" id="{4915CFCA-512B-48FE-88AE-FF0CFA359D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0895" name="Line 47">
              <a:extLst>
                <a:ext uri="{FF2B5EF4-FFF2-40B4-BE49-F238E27FC236}">
                  <a16:creationId xmlns:a16="http://schemas.microsoft.com/office/drawing/2014/main" id="{0695ACE7-C198-4B6C-AAD0-434C1AEFE7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0897" name="Group 49">
            <a:extLst>
              <a:ext uri="{FF2B5EF4-FFF2-40B4-BE49-F238E27FC236}">
                <a16:creationId xmlns:a16="http://schemas.microsoft.com/office/drawing/2014/main" id="{DA5325B7-741A-4BE5-9149-78029414D592}"/>
              </a:ext>
            </a:extLst>
          </p:cNvPr>
          <p:cNvGrpSpPr>
            <a:grpSpLocks/>
          </p:cNvGrpSpPr>
          <p:nvPr/>
        </p:nvGrpSpPr>
        <p:grpSpPr bwMode="auto">
          <a:xfrm>
            <a:off x="7091363" y="5241925"/>
            <a:ext cx="355600" cy="346075"/>
            <a:chOff x="2650" y="3053"/>
            <a:chExt cx="224" cy="218"/>
          </a:xfrm>
        </p:grpSpPr>
        <p:sp>
          <p:nvSpPr>
            <p:cNvPr id="590898" name="Line 50">
              <a:extLst>
                <a:ext uri="{FF2B5EF4-FFF2-40B4-BE49-F238E27FC236}">
                  <a16:creationId xmlns:a16="http://schemas.microsoft.com/office/drawing/2014/main" id="{A127C46D-0E9A-4567-BB2E-EEDFA22279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0899" name="Line 51">
              <a:extLst>
                <a:ext uri="{FF2B5EF4-FFF2-40B4-BE49-F238E27FC236}">
                  <a16:creationId xmlns:a16="http://schemas.microsoft.com/office/drawing/2014/main" id="{ECAF1E59-216C-422E-9E02-29FC4A481A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0900" name="Group 52">
            <a:extLst>
              <a:ext uri="{FF2B5EF4-FFF2-40B4-BE49-F238E27FC236}">
                <a16:creationId xmlns:a16="http://schemas.microsoft.com/office/drawing/2014/main" id="{F14DE0E6-B96A-43C8-AB8B-0F2A62ED7E0B}"/>
              </a:ext>
            </a:extLst>
          </p:cNvPr>
          <p:cNvGrpSpPr>
            <a:grpSpLocks/>
          </p:cNvGrpSpPr>
          <p:nvPr/>
        </p:nvGrpSpPr>
        <p:grpSpPr bwMode="auto">
          <a:xfrm>
            <a:off x="7102475" y="4846638"/>
            <a:ext cx="355600" cy="346075"/>
            <a:chOff x="2650" y="3053"/>
            <a:chExt cx="224" cy="218"/>
          </a:xfrm>
        </p:grpSpPr>
        <p:sp>
          <p:nvSpPr>
            <p:cNvPr id="590901" name="Line 53">
              <a:extLst>
                <a:ext uri="{FF2B5EF4-FFF2-40B4-BE49-F238E27FC236}">
                  <a16:creationId xmlns:a16="http://schemas.microsoft.com/office/drawing/2014/main" id="{3821BADE-92F7-42A5-94CD-9552491D36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0902" name="Line 54">
              <a:extLst>
                <a:ext uri="{FF2B5EF4-FFF2-40B4-BE49-F238E27FC236}">
                  <a16:creationId xmlns:a16="http://schemas.microsoft.com/office/drawing/2014/main" id="{41BC69B5-FA2D-4A70-A600-EB373E40D1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0903" name="Group 55">
            <a:extLst>
              <a:ext uri="{FF2B5EF4-FFF2-40B4-BE49-F238E27FC236}">
                <a16:creationId xmlns:a16="http://schemas.microsoft.com/office/drawing/2014/main" id="{0C607E51-F045-44EF-AA6E-16F9317D127B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4846638"/>
            <a:ext cx="355600" cy="346075"/>
            <a:chOff x="2650" y="3053"/>
            <a:chExt cx="224" cy="218"/>
          </a:xfrm>
        </p:grpSpPr>
        <p:sp>
          <p:nvSpPr>
            <p:cNvPr id="590904" name="Line 56">
              <a:extLst>
                <a:ext uri="{FF2B5EF4-FFF2-40B4-BE49-F238E27FC236}">
                  <a16:creationId xmlns:a16="http://schemas.microsoft.com/office/drawing/2014/main" id="{9B8793EF-7495-4988-8B29-C670C5F6332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0905" name="Line 57">
              <a:extLst>
                <a:ext uri="{FF2B5EF4-FFF2-40B4-BE49-F238E27FC236}">
                  <a16:creationId xmlns:a16="http://schemas.microsoft.com/office/drawing/2014/main" id="{0731E5B4-2FDD-4935-BF22-7D269779A3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sp>
        <p:nvSpPr>
          <p:cNvPr id="590907" name="Text Box 59">
            <a:extLst>
              <a:ext uri="{FF2B5EF4-FFF2-40B4-BE49-F238E27FC236}">
                <a16:creationId xmlns:a16="http://schemas.microsoft.com/office/drawing/2014/main" id="{F718B855-F74A-4786-AAE4-584084FCD6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263" y="3144838"/>
            <a:ext cx="2320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rgbClr val="CC0000"/>
                </a:solidFill>
              </a:rPr>
              <a:t>Maintenant, vous n’avez plus besoin du plan…</a:t>
            </a:r>
          </a:p>
        </p:txBody>
      </p:sp>
      <p:sp>
        <p:nvSpPr>
          <p:cNvPr id="590908" name="Text Box 60">
            <a:extLst>
              <a:ext uri="{FF2B5EF4-FFF2-40B4-BE49-F238E27FC236}">
                <a16:creationId xmlns:a16="http://schemas.microsoft.com/office/drawing/2014/main" id="{2E458D95-E333-4ED7-92B6-DECE41DF4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2175" y="55133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590909" name="Text Box 61">
            <a:extLst>
              <a:ext uri="{FF2B5EF4-FFF2-40B4-BE49-F238E27FC236}">
                <a16:creationId xmlns:a16="http://schemas.microsoft.com/office/drawing/2014/main" id="{C33DBA57-86E9-495A-8D3C-C40F251413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050" y="45100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590910" name="Text Box 62">
            <a:extLst>
              <a:ext uri="{FF2B5EF4-FFF2-40B4-BE49-F238E27FC236}">
                <a16:creationId xmlns:a16="http://schemas.microsoft.com/office/drawing/2014/main" id="{32A89F77-BCC6-4D73-B345-9EE0DEB222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75" y="504031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bg2"/>
                </a:solidFill>
              </a:rPr>
              <a:t>C</a:t>
            </a:r>
          </a:p>
        </p:txBody>
      </p:sp>
      <p:sp>
        <p:nvSpPr>
          <p:cNvPr id="590911" name="Text Box 63">
            <a:extLst>
              <a:ext uri="{FF2B5EF4-FFF2-40B4-BE49-F238E27FC236}">
                <a16:creationId xmlns:a16="http://schemas.microsoft.com/office/drawing/2014/main" id="{047D6077-5211-457C-AEFE-A57F99A793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7950" y="49323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0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0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0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0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90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90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90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0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0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0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90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90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590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590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0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9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9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0876" grpId="0" autoUpdateAnimBg="0"/>
      <p:bldP spid="590881" grpId="0" autoUpdateAnimBg="0"/>
      <p:bldP spid="590882" grpId="0" autoUpdateAnimBg="0"/>
      <p:bldP spid="590884" grpId="0" autoUpdateAnimBg="0"/>
      <p:bldP spid="590907" grpId="0" autoUpdateAnimBg="0"/>
      <p:bldP spid="590908" grpId="0"/>
      <p:bldP spid="590909" grpId="0"/>
      <p:bldP spid="590910" grpId="0"/>
      <p:bldP spid="5909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8" name="Text Box 2">
            <a:extLst>
              <a:ext uri="{FF2B5EF4-FFF2-40B4-BE49-F238E27FC236}">
                <a16:creationId xmlns:a16="http://schemas.microsoft.com/office/drawing/2014/main" id="{5092011A-2E44-4248-A8BF-3CAB38A19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92899" name="Rectangle 3">
            <a:extLst>
              <a:ext uri="{FF2B5EF4-FFF2-40B4-BE49-F238E27FC236}">
                <a16:creationId xmlns:a16="http://schemas.microsoft.com/office/drawing/2014/main" id="{5F509DB4-682F-4903-A0A1-0446E0226C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1071563"/>
            <a:ext cx="37798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i="1" u="sng">
                <a:solidFill>
                  <a:srgbClr val="FFFF00"/>
                </a:solidFill>
              </a:rPr>
              <a:t>METHODE D’ELABORATION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00" name="Rectangle 4">
            <a:extLst>
              <a:ext uri="{FF2B5EF4-FFF2-40B4-BE49-F238E27FC236}">
                <a16:creationId xmlns:a16="http://schemas.microsoft.com/office/drawing/2014/main" id="{F38D7AAA-4918-41B7-A8E3-85056CC77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975" y="1419225"/>
            <a:ext cx="59848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1 : REPERER LES </a:t>
            </a:r>
            <a:r>
              <a:rPr lang="fr-FR" altLang="fr-FR" u="sng"/>
              <a:t>GROUPES CINEMATIQUES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01" name="Rectangle 5">
            <a:extLst>
              <a:ext uri="{FF2B5EF4-FFF2-40B4-BE49-F238E27FC236}">
                <a16:creationId xmlns:a16="http://schemas.microsoft.com/office/drawing/2014/main" id="{900D769A-6D64-4E58-A46E-E62891372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625" y="1674813"/>
            <a:ext cx="44910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2 : ETABLIR LE </a:t>
            </a:r>
            <a:r>
              <a:rPr lang="fr-FR" altLang="fr-FR" u="sng"/>
              <a:t>GRAPHE DES LIAISONS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02" name="Line 6">
            <a:extLst>
              <a:ext uri="{FF2B5EF4-FFF2-40B4-BE49-F238E27FC236}">
                <a16:creationId xmlns:a16="http://schemas.microsoft.com/office/drawing/2014/main" id="{F10D9243-A970-4E8E-8E1E-2534F133FAD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72238" y="1138238"/>
            <a:ext cx="2195512" cy="4127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2903" name="Line 7">
            <a:extLst>
              <a:ext uri="{FF2B5EF4-FFF2-40B4-BE49-F238E27FC236}">
                <a16:creationId xmlns:a16="http://schemas.microsoft.com/office/drawing/2014/main" id="{5C2F51E3-27EC-46D4-8C0E-8753812695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29375" y="1258888"/>
            <a:ext cx="1588" cy="11906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2904" name="Line 8">
            <a:extLst>
              <a:ext uri="{FF2B5EF4-FFF2-40B4-BE49-F238E27FC236}">
                <a16:creationId xmlns:a16="http://schemas.microsoft.com/office/drawing/2014/main" id="{EDE33EB5-8A31-4FCC-B72E-47EE0694D57C}"/>
              </a:ext>
            </a:extLst>
          </p:cNvPr>
          <p:cNvSpPr>
            <a:spLocks noChangeShapeType="1"/>
          </p:cNvSpPr>
          <p:nvPr/>
        </p:nvSpPr>
        <p:spPr bwMode="auto">
          <a:xfrm>
            <a:off x="8726488" y="1147763"/>
            <a:ext cx="11112" cy="12795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2905" name="Line 9">
            <a:extLst>
              <a:ext uri="{FF2B5EF4-FFF2-40B4-BE49-F238E27FC236}">
                <a16:creationId xmlns:a16="http://schemas.microsoft.com/office/drawing/2014/main" id="{26ADDAAA-2FAB-4D0F-A301-402EE9E4B81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43675" y="1168400"/>
            <a:ext cx="2092325" cy="130175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592906" name="Oval 10">
            <a:extLst>
              <a:ext uri="{FF2B5EF4-FFF2-40B4-BE49-F238E27FC236}">
                <a16:creationId xmlns:a16="http://schemas.microsoft.com/office/drawing/2014/main" id="{82BF1000-81C5-4115-AE9F-724E9F6CE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3763" y="963613"/>
            <a:ext cx="325437" cy="325437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3</a:t>
            </a:r>
          </a:p>
        </p:txBody>
      </p:sp>
      <p:sp>
        <p:nvSpPr>
          <p:cNvPr id="592907" name="Oval 11">
            <a:extLst>
              <a:ext uri="{FF2B5EF4-FFF2-40B4-BE49-F238E27FC236}">
                <a16:creationId xmlns:a16="http://schemas.microsoft.com/office/drawing/2014/main" id="{E8837BC9-A7A3-4D41-AB3C-F6CC37381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9988" y="996950"/>
            <a:ext cx="374650" cy="3746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92908" name="Oval 12">
            <a:extLst>
              <a:ext uri="{FF2B5EF4-FFF2-40B4-BE49-F238E27FC236}">
                <a16:creationId xmlns:a16="http://schemas.microsoft.com/office/drawing/2014/main" id="{3A68267A-A5EE-49BE-AEAF-17FA4298FC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1100" y="2346325"/>
            <a:ext cx="342900" cy="325438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92909" name="Oval 13">
            <a:extLst>
              <a:ext uri="{FF2B5EF4-FFF2-40B4-BE49-F238E27FC236}">
                <a16:creationId xmlns:a16="http://schemas.microsoft.com/office/drawing/2014/main" id="{3CDC67BF-EF81-4603-BF77-E6724132CF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6788" y="2355850"/>
            <a:ext cx="344487" cy="344488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FR" altLang="fr-FR" sz="2400">
                <a:solidFill>
                  <a:schemeClr val="bg2"/>
                </a:solidFill>
                <a:latin typeface="Arial Narrow" panose="020B0606020202030204" pitchFamily="34" charset="0"/>
              </a:rPr>
              <a:t>4</a:t>
            </a:r>
          </a:p>
        </p:txBody>
      </p:sp>
      <p:sp>
        <p:nvSpPr>
          <p:cNvPr id="592910" name="Rectangle 14">
            <a:extLst>
              <a:ext uri="{FF2B5EF4-FFF2-40B4-BE49-F238E27FC236}">
                <a16:creationId xmlns:a16="http://schemas.microsoft.com/office/drawing/2014/main" id="{D4501990-D514-440D-AE12-327EE78E2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100" y="1938338"/>
            <a:ext cx="63198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3 : IDENTIFIER</a:t>
            </a:r>
            <a:r>
              <a:rPr lang="fr-FR" altLang="fr-FR" u="sng"/>
              <a:t> LES LIAISONS</a:t>
            </a:r>
            <a:r>
              <a:rPr lang="fr-FR" altLang="fr-FR" u="sng">
                <a:solidFill>
                  <a:schemeClr val="tx1"/>
                </a:solidFill>
              </a:rPr>
              <a:t> ENTRE LES GROUPES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11" name="Text Box 15">
            <a:extLst>
              <a:ext uri="{FF2B5EF4-FFF2-40B4-BE49-F238E27FC236}">
                <a16:creationId xmlns:a16="http://schemas.microsoft.com/office/drawing/2014/main" id="{7EE620AE-16D2-4C7E-B21F-5057293AF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0" y="1555750"/>
            <a:ext cx="81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Glissière</a:t>
            </a:r>
          </a:p>
        </p:txBody>
      </p:sp>
      <p:sp>
        <p:nvSpPr>
          <p:cNvPr id="592912" name="Text Box 16">
            <a:extLst>
              <a:ext uri="{FF2B5EF4-FFF2-40B4-BE49-F238E27FC236}">
                <a16:creationId xmlns:a16="http://schemas.microsoft.com/office/drawing/2014/main" id="{1EE792C3-7A24-4B8A-B6E5-6DAB9AC257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625" y="1103313"/>
            <a:ext cx="9763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Hélicoïdale</a:t>
            </a:r>
          </a:p>
        </p:txBody>
      </p:sp>
      <p:sp>
        <p:nvSpPr>
          <p:cNvPr id="592913" name="Text Box 17">
            <a:extLst>
              <a:ext uri="{FF2B5EF4-FFF2-40B4-BE49-F238E27FC236}">
                <a16:creationId xmlns:a16="http://schemas.microsoft.com/office/drawing/2014/main" id="{FBCC1B12-AEAC-45BF-8A00-AC30A4F1C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6325" y="1801813"/>
            <a:ext cx="5603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Pivot</a:t>
            </a:r>
          </a:p>
        </p:txBody>
      </p:sp>
      <p:sp>
        <p:nvSpPr>
          <p:cNvPr id="592914" name="Text Box 18">
            <a:extLst>
              <a:ext uri="{FF2B5EF4-FFF2-40B4-BE49-F238E27FC236}">
                <a16:creationId xmlns:a16="http://schemas.microsoft.com/office/drawing/2014/main" id="{51A7259E-57EE-47D7-BD72-FF92F5BEC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0725" y="1603375"/>
            <a:ext cx="803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400">
                <a:latin typeface="Arial Narrow" panose="020B0606020202030204" pitchFamily="34" charset="0"/>
              </a:rPr>
              <a:t>Pivot glissant</a:t>
            </a:r>
          </a:p>
        </p:txBody>
      </p:sp>
      <p:sp>
        <p:nvSpPr>
          <p:cNvPr id="592916" name="Rectangle 20">
            <a:extLst>
              <a:ext uri="{FF2B5EF4-FFF2-40B4-BE49-F238E27FC236}">
                <a16:creationId xmlns:a16="http://schemas.microsoft.com/office/drawing/2014/main" id="{69C651D1-2E50-4141-986E-1B0F5E850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2212975"/>
            <a:ext cx="51816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u="sng">
                <a:solidFill>
                  <a:schemeClr val="tx1"/>
                </a:solidFill>
              </a:rPr>
              <a:t>ETAPE 4 : CONSTRUIRE LE </a:t>
            </a:r>
            <a:r>
              <a:rPr lang="fr-FR" altLang="fr-FR" u="sng"/>
              <a:t>SCHEMA CINEMATIQUE</a:t>
            </a:r>
            <a:r>
              <a:rPr lang="fr-FR" altLang="fr-FR" u="sng">
                <a:solidFill>
                  <a:schemeClr val="tx1"/>
                </a:solidFill>
              </a:rPr>
              <a:t> MINIMAL</a:t>
            </a:r>
            <a:r>
              <a:rPr lang="en-US" altLang="fr-FR" sz="800" b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17" name="Rectangle 21">
            <a:extLst>
              <a:ext uri="{FF2B5EF4-FFF2-40B4-BE49-F238E27FC236}">
                <a16:creationId xmlns:a16="http://schemas.microsoft.com/office/drawing/2014/main" id="{F702FB81-7528-40D5-9D7B-A47CFBBA0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188" y="2497138"/>
            <a:ext cx="4108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Choisir un </a:t>
            </a:r>
            <a:r>
              <a:rPr lang="fr-FR" altLang="fr-FR"/>
              <a:t>point de vue</a:t>
            </a:r>
            <a:r>
              <a:rPr lang="fr-FR" altLang="fr-FR">
                <a:solidFill>
                  <a:schemeClr val="tx1"/>
                </a:solidFill>
              </a:rPr>
              <a:t> de représentation (plan x,y)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18" name="Rectangle 22">
            <a:extLst>
              <a:ext uri="{FF2B5EF4-FFF2-40B4-BE49-F238E27FC236}">
                <a16:creationId xmlns:a16="http://schemas.microsoft.com/office/drawing/2014/main" id="{6C2C47DA-0292-4F30-AAAD-622087667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25" y="3675063"/>
            <a:ext cx="25241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</a:t>
            </a:r>
            <a:r>
              <a:rPr lang="fr-FR" altLang="fr-FR"/>
              <a:t>Placer</a:t>
            </a:r>
            <a:r>
              <a:rPr lang="fr-FR" altLang="fr-FR">
                <a:solidFill>
                  <a:schemeClr val="tx1"/>
                </a:solidFill>
              </a:rPr>
              <a:t> les liaisons sur les points identifiés précédemment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19" name="Rectangle 23">
            <a:extLst>
              <a:ext uri="{FF2B5EF4-FFF2-40B4-BE49-F238E27FC236}">
                <a16:creationId xmlns:a16="http://schemas.microsoft.com/office/drawing/2014/main" id="{89ACCA26-58B0-4379-A007-DE28F3A62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775" y="2819400"/>
            <a:ext cx="51673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</a:t>
            </a:r>
            <a:r>
              <a:rPr lang="fr-FR" altLang="fr-FR"/>
              <a:t>Repérer la position relative </a:t>
            </a:r>
            <a:r>
              <a:rPr lang="fr-FR" altLang="fr-FR">
                <a:solidFill>
                  <a:schemeClr val="tx1"/>
                </a:solidFill>
              </a:rPr>
              <a:t>des liaisons (au centre du contact réel)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20" name="Rectangle 24">
            <a:extLst>
              <a:ext uri="{FF2B5EF4-FFF2-40B4-BE49-F238E27FC236}">
                <a16:creationId xmlns:a16="http://schemas.microsoft.com/office/drawing/2014/main" id="{868D4C30-AD7A-4EFA-A718-1DA50EE46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188" y="4130675"/>
            <a:ext cx="264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</a:t>
            </a:r>
            <a:r>
              <a:rPr lang="fr-FR" altLang="fr-FR"/>
              <a:t> Relier les liaisons</a:t>
            </a:r>
            <a:r>
              <a:rPr lang="fr-FR" altLang="fr-FR">
                <a:solidFill>
                  <a:schemeClr val="tx1"/>
                </a:solidFill>
              </a:rPr>
              <a:t> entre elles en respectant les blocs (couleurs)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92921" name="Rectangle 25">
            <a:extLst>
              <a:ext uri="{FF2B5EF4-FFF2-40B4-BE49-F238E27FC236}">
                <a16:creationId xmlns:a16="http://schemas.microsoft.com/office/drawing/2014/main" id="{029AA2D8-5070-4E9D-9FB0-66E5315F3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25" y="4645025"/>
            <a:ext cx="2708275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chemeClr val="tx1"/>
                </a:solidFill>
              </a:rPr>
              <a:t>- Terminer</a:t>
            </a:r>
            <a:r>
              <a:rPr lang="fr-FR" altLang="fr-FR"/>
              <a:t> l’habillage </a:t>
            </a:r>
            <a:r>
              <a:rPr lang="fr-FR" altLang="fr-FR">
                <a:solidFill>
                  <a:schemeClr val="tx1"/>
                </a:solidFill>
              </a:rPr>
              <a:t>du schéma</a:t>
            </a:r>
            <a:endParaRPr lang="en-US" altLang="fr-FR" sz="2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592922" name="Group 26">
            <a:extLst>
              <a:ext uri="{FF2B5EF4-FFF2-40B4-BE49-F238E27FC236}">
                <a16:creationId xmlns:a16="http://schemas.microsoft.com/office/drawing/2014/main" id="{8A95FB16-CC4D-4BE4-B4B1-C528E4B55C23}"/>
              </a:ext>
            </a:extLst>
          </p:cNvPr>
          <p:cNvGrpSpPr>
            <a:grpSpLocks/>
          </p:cNvGrpSpPr>
          <p:nvPr/>
        </p:nvGrpSpPr>
        <p:grpSpPr bwMode="auto">
          <a:xfrm>
            <a:off x="4183063" y="4806950"/>
            <a:ext cx="355600" cy="346075"/>
            <a:chOff x="2650" y="3053"/>
            <a:chExt cx="224" cy="218"/>
          </a:xfrm>
        </p:grpSpPr>
        <p:sp>
          <p:nvSpPr>
            <p:cNvPr id="592923" name="Line 27">
              <a:extLst>
                <a:ext uri="{FF2B5EF4-FFF2-40B4-BE49-F238E27FC236}">
                  <a16:creationId xmlns:a16="http://schemas.microsoft.com/office/drawing/2014/main" id="{B04AD75D-F572-4059-9AFD-1F27271F4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2924" name="Line 28">
              <a:extLst>
                <a:ext uri="{FF2B5EF4-FFF2-40B4-BE49-F238E27FC236}">
                  <a16:creationId xmlns:a16="http://schemas.microsoft.com/office/drawing/2014/main" id="{B426FD94-90B4-449B-B235-1D22E30DB8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2925" name="Group 29">
            <a:extLst>
              <a:ext uri="{FF2B5EF4-FFF2-40B4-BE49-F238E27FC236}">
                <a16:creationId xmlns:a16="http://schemas.microsoft.com/office/drawing/2014/main" id="{FED9C361-FDF1-44A6-967D-ECA85AD44617}"/>
              </a:ext>
            </a:extLst>
          </p:cNvPr>
          <p:cNvGrpSpPr>
            <a:grpSpLocks/>
          </p:cNvGrpSpPr>
          <p:nvPr/>
        </p:nvGrpSpPr>
        <p:grpSpPr bwMode="auto">
          <a:xfrm>
            <a:off x="7099300" y="5241925"/>
            <a:ext cx="355600" cy="346075"/>
            <a:chOff x="2650" y="3053"/>
            <a:chExt cx="224" cy="218"/>
          </a:xfrm>
        </p:grpSpPr>
        <p:sp>
          <p:nvSpPr>
            <p:cNvPr id="592926" name="Line 30">
              <a:extLst>
                <a:ext uri="{FF2B5EF4-FFF2-40B4-BE49-F238E27FC236}">
                  <a16:creationId xmlns:a16="http://schemas.microsoft.com/office/drawing/2014/main" id="{BF83DB97-9844-4A6C-A909-744CB7B0F9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2927" name="Line 31">
              <a:extLst>
                <a:ext uri="{FF2B5EF4-FFF2-40B4-BE49-F238E27FC236}">
                  <a16:creationId xmlns:a16="http://schemas.microsoft.com/office/drawing/2014/main" id="{BE8C56A1-C71E-449E-BC82-74614EA341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2928" name="Group 32">
            <a:extLst>
              <a:ext uri="{FF2B5EF4-FFF2-40B4-BE49-F238E27FC236}">
                <a16:creationId xmlns:a16="http://schemas.microsoft.com/office/drawing/2014/main" id="{9A94215B-8C81-4C0D-B4A0-D3EC223696ED}"/>
              </a:ext>
            </a:extLst>
          </p:cNvPr>
          <p:cNvGrpSpPr>
            <a:grpSpLocks/>
          </p:cNvGrpSpPr>
          <p:nvPr/>
        </p:nvGrpSpPr>
        <p:grpSpPr bwMode="auto">
          <a:xfrm>
            <a:off x="7102475" y="4822825"/>
            <a:ext cx="355600" cy="346075"/>
            <a:chOff x="2650" y="3053"/>
            <a:chExt cx="224" cy="218"/>
          </a:xfrm>
        </p:grpSpPr>
        <p:sp>
          <p:nvSpPr>
            <p:cNvPr id="592929" name="Line 33">
              <a:extLst>
                <a:ext uri="{FF2B5EF4-FFF2-40B4-BE49-F238E27FC236}">
                  <a16:creationId xmlns:a16="http://schemas.microsoft.com/office/drawing/2014/main" id="{D1723D41-5FA2-473D-93A1-B3C88879F4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2930" name="Line 34">
              <a:extLst>
                <a:ext uri="{FF2B5EF4-FFF2-40B4-BE49-F238E27FC236}">
                  <a16:creationId xmlns:a16="http://schemas.microsoft.com/office/drawing/2014/main" id="{FF946197-DCF5-4750-8799-8D70B86A70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2931" name="Group 35">
            <a:extLst>
              <a:ext uri="{FF2B5EF4-FFF2-40B4-BE49-F238E27FC236}">
                <a16:creationId xmlns:a16="http://schemas.microsoft.com/office/drawing/2014/main" id="{6075BDCA-43FF-4F3F-B3D6-EE112F154F25}"/>
              </a:ext>
            </a:extLst>
          </p:cNvPr>
          <p:cNvGrpSpPr>
            <a:grpSpLocks/>
          </p:cNvGrpSpPr>
          <p:nvPr/>
        </p:nvGrpSpPr>
        <p:grpSpPr bwMode="auto">
          <a:xfrm>
            <a:off x="5229225" y="4806950"/>
            <a:ext cx="355600" cy="346075"/>
            <a:chOff x="2650" y="3053"/>
            <a:chExt cx="224" cy="218"/>
          </a:xfrm>
        </p:grpSpPr>
        <p:sp>
          <p:nvSpPr>
            <p:cNvPr id="592932" name="Line 36">
              <a:extLst>
                <a:ext uri="{FF2B5EF4-FFF2-40B4-BE49-F238E27FC236}">
                  <a16:creationId xmlns:a16="http://schemas.microsoft.com/office/drawing/2014/main" id="{DD4F76C5-F5ED-4E53-98E8-346A15CB73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51" y="3053"/>
              <a:ext cx="0" cy="218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592933" name="Line 37">
              <a:extLst>
                <a:ext uri="{FF2B5EF4-FFF2-40B4-BE49-F238E27FC236}">
                  <a16:creationId xmlns:a16="http://schemas.microsoft.com/office/drawing/2014/main" id="{F95F1723-F25C-4606-885D-A88D31DBAB4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50" y="3156"/>
              <a:ext cx="224" cy="0"/>
            </a:xfrm>
            <a:prstGeom prst="line">
              <a:avLst/>
            </a:prstGeom>
            <a:noFill/>
            <a:ln w="15875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  <p:grpSp>
        <p:nvGrpSpPr>
          <p:cNvPr id="592934" name="Group 38">
            <a:extLst>
              <a:ext uri="{FF2B5EF4-FFF2-40B4-BE49-F238E27FC236}">
                <a16:creationId xmlns:a16="http://schemas.microsoft.com/office/drawing/2014/main" id="{62B4B44A-1990-4216-8302-01ADDDF366EC}"/>
              </a:ext>
            </a:extLst>
          </p:cNvPr>
          <p:cNvGrpSpPr>
            <a:grpSpLocks/>
          </p:cNvGrpSpPr>
          <p:nvPr/>
        </p:nvGrpSpPr>
        <p:grpSpPr bwMode="auto">
          <a:xfrm>
            <a:off x="4202113" y="4271963"/>
            <a:ext cx="276225" cy="1304925"/>
            <a:chOff x="1362" y="2064"/>
            <a:chExt cx="174" cy="822"/>
          </a:xfrm>
        </p:grpSpPr>
        <p:sp>
          <p:nvSpPr>
            <p:cNvPr id="592935" name="Line 39">
              <a:extLst>
                <a:ext uri="{FF2B5EF4-FFF2-40B4-BE49-F238E27FC236}">
                  <a16:creationId xmlns:a16="http://schemas.microsoft.com/office/drawing/2014/main" id="{DEB37EA0-18DE-45F4-9CA8-E9C32F89F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2" y="2322"/>
              <a:ext cx="12" cy="39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36" name="Line 40">
              <a:extLst>
                <a:ext uri="{FF2B5EF4-FFF2-40B4-BE49-F238E27FC236}">
                  <a16:creationId xmlns:a16="http://schemas.microsoft.com/office/drawing/2014/main" id="{939BF58E-83C6-47F1-8E38-7A138CB87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18" y="2310"/>
              <a:ext cx="18" cy="378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37" name="Line 41">
              <a:extLst>
                <a:ext uri="{FF2B5EF4-FFF2-40B4-BE49-F238E27FC236}">
                  <a16:creationId xmlns:a16="http://schemas.microsoft.com/office/drawing/2014/main" id="{91C132CF-7696-4BFD-89DC-9311A2629F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34" y="2064"/>
              <a:ext cx="30" cy="822"/>
            </a:xfrm>
            <a:prstGeom prst="line">
              <a:avLst/>
            </a:prstGeom>
            <a:noFill/>
            <a:ln w="5715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38" name="Group 42">
            <a:extLst>
              <a:ext uri="{FF2B5EF4-FFF2-40B4-BE49-F238E27FC236}">
                <a16:creationId xmlns:a16="http://schemas.microsoft.com/office/drawing/2014/main" id="{3666662D-9112-407C-8B58-2603137C3898}"/>
              </a:ext>
            </a:extLst>
          </p:cNvPr>
          <p:cNvGrpSpPr>
            <a:grpSpLocks/>
          </p:cNvGrpSpPr>
          <p:nvPr/>
        </p:nvGrpSpPr>
        <p:grpSpPr bwMode="auto">
          <a:xfrm>
            <a:off x="5002213" y="4819650"/>
            <a:ext cx="863600" cy="287338"/>
            <a:chOff x="2018" y="2478"/>
            <a:chExt cx="544" cy="181"/>
          </a:xfrm>
        </p:grpSpPr>
        <p:sp>
          <p:nvSpPr>
            <p:cNvPr id="592939" name="Line 43">
              <a:extLst>
                <a:ext uri="{FF2B5EF4-FFF2-40B4-BE49-F238E27FC236}">
                  <a16:creationId xmlns:a16="http://schemas.microsoft.com/office/drawing/2014/main" id="{535F7166-9C40-46A6-A2BA-54CA6CF821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18" y="2568"/>
              <a:ext cx="544" cy="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0" name="Line 44">
              <a:extLst>
                <a:ext uri="{FF2B5EF4-FFF2-40B4-BE49-F238E27FC236}">
                  <a16:creationId xmlns:a16="http://schemas.microsoft.com/office/drawing/2014/main" id="{CB026492-D433-411E-ACD2-13A68C28D5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4" y="2478"/>
              <a:ext cx="0" cy="181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1" name="Line 45">
              <a:extLst>
                <a:ext uri="{FF2B5EF4-FFF2-40B4-BE49-F238E27FC236}">
                  <a16:creationId xmlns:a16="http://schemas.microsoft.com/office/drawing/2014/main" id="{E36043B1-5796-4CDA-8AFD-F060807187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2" y="2478"/>
              <a:ext cx="0" cy="181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2" name="Line 46">
              <a:extLst>
                <a:ext uri="{FF2B5EF4-FFF2-40B4-BE49-F238E27FC236}">
                  <a16:creationId xmlns:a16="http://schemas.microsoft.com/office/drawing/2014/main" id="{2E3E4013-8126-4C21-A4DF-0386BE0053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12" y="2490"/>
              <a:ext cx="317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3" name="Line 47">
              <a:extLst>
                <a:ext uri="{FF2B5EF4-FFF2-40B4-BE49-F238E27FC236}">
                  <a16:creationId xmlns:a16="http://schemas.microsoft.com/office/drawing/2014/main" id="{5955471B-5531-44BB-A81D-8BAB75D1F93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7" y="2635"/>
              <a:ext cx="317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44" name="Group 48">
            <a:extLst>
              <a:ext uri="{FF2B5EF4-FFF2-40B4-BE49-F238E27FC236}">
                <a16:creationId xmlns:a16="http://schemas.microsoft.com/office/drawing/2014/main" id="{BEA63ED8-E784-40D2-B6D3-856DD4724E79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4811713"/>
            <a:ext cx="1390650" cy="300037"/>
            <a:chOff x="3369" y="2451"/>
            <a:chExt cx="876" cy="189"/>
          </a:xfrm>
        </p:grpSpPr>
        <p:sp>
          <p:nvSpPr>
            <p:cNvPr id="592945" name="Rectangle 49">
              <a:extLst>
                <a:ext uri="{FF2B5EF4-FFF2-40B4-BE49-F238E27FC236}">
                  <a16:creationId xmlns:a16="http://schemas.microsoft.com/office/drawing/2014/main" id="{9F076560-CFE6-4CDB-B232-45AA80CEA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5" y="2451"/>
              <a:ext cx="513" cy="189"/>
            </a:xfrm>
            <a:prstGeom prst="rect">
              <a:avLst/>
            </a:prstGeom>
            <a:noFill/>
            <a:ln w="571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fr-FR" altLang="fr-FR" sz="4400" b="0">
                <a:solidFill>
                  <a:srgbClr val="FF33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92946" name="Line 50">
              <a:extLst>
                <a:ext uri="{FF2B5EF4-FFF2-40B4-BE49-F238E27FC236}">
                  <a16:creationId xmlns:a16="http://schemas.microsoft.com/office/drawing/2014/main" id="{04B371DF-AB9B-4FC8-84B2-78EB870A2A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9" y="2547"/>
              <a:ext cx="180" cy="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7" name="Line 51">
              <a:extLst>
                <a:ext uri="{FF2B5EF4-FFF2-40B4-BE49-F238E27FC236}">
                  <a16:creationId xmlns:a16="http://schemas.microsoft.com/office/drawing/2014/main" id="{2E245402-F0C0-4387-9A36-F7493D2A13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1" y="2544"/>
              <a:ext cx="174" cy="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48" name="Line 52">
              <a:extLst>
                <a:ext uri="{FF2B5EF4-FFF2-40B4-BE49-F238E27FC236}">
                  <a16:creationId xmlns:a16="http://schemas.microsoft.com/office/drawing/2014/main" id="{5A1F15D0-9BD6-4C2B-A4DF-98D938CA2FB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67" y="2475"/>
              <a:ext cx="480" cy="159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49" name="Group 53">
            <a:extLst>
              <a:ext uri="{FF2B5EF4-FFF2-40B4-BE49-F238E27FC236}">
                <a16:creationId xmlns:a16="http://schemas.microsoft.com/office/drawing/2014/main" id="{E76CF27E-43B1-49B0-9DA1-AA0B3EE2CD7C}"/>
              </a:ext>
            </a:extLst>
          </p:cNvPr>
          <p:cNvGrpSpPr>
            <a:grpSpLocks/>
          </p:cNvGrpSpPr>
          <p:nvPr/>
        </p:nvGrpSpPr>
        <p:grpSpPr bwMode="auto">
          <a:xfrm>
            <a:off x="6653213" y="5264150"/>
            <a:ext cx="1371600" cy="309563"/>
            <a:chOff x="3411" y="2796"/>
            <a:chExt cx="864" cy="195"/>
          </a:xfrm>
        </p:grpSpPr>
        <p:sp>
          <p:nvSpPr>
            <p:cNvPr id="592950" name="Rectangle 54">
              <a:extLst>
                <a:ext uri="{FF2B5EF4-FFF2-40B4-BE49-F238E27FC236}">
                  <a16:creationId xmlns:a16="http://schemas.microsoft.com/office/drawing/2014/main" id="{C201D4CE-A829-45F4-8C5B-751483C05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64" y="2796"/>
              <a:ext cx="516" cy="195"/>
            </a:xfrm>
            <a:prstGeom prst="rect">
              <a:avLst/>
            </a:prstGeom>
            <a:noFill/>
            <a:ln w="571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2951" name="Line 55">
              <a:extLst>
                <a:ext uri="{FF2B5EF4-FFF2-40B4-BE49-F238E27FC236}">
                  <a16:creationId xmlns:a16="http://schemas.microsoft.com/office/drawing/2014/main" id="{06180EFA-A494-4666-A420-550ACC6A2D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11" y="2895"/>
              <a:ext cx="153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52" name="Line 56">
              <a:extLst>
                <a:ext uri="{FF2B5EF4-FFF2-40B4-BE49-F238E27FC236}">
                  <a16:creationId xmlns:a16="http://schemas.microsoft.com/office/drawing/2014/main" id="{B460A5FE-A8FC-4CCF-B0B5-C9B8BE3AE8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3" y="2892"/>
              <a:ext cx="192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92953" name="Text Box 57">
            <a:extLst>
              <a:ext uri="{FF2B5EF4-FFF2-40B4-BE49-F238E27FC236}">
                <a16:creationId xmlns:a16="http://schemas.microsoft.com/office/drawing/2014/main" id="{DE8A2EB7-B296-4299-864B-77E6A3BBA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1263" y="3144838"/>
            <a:ext cx="2320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>
                <a:solidFill>
                  <a:srgbClr val="CC0000"/>
                </a:solidFill>
              </a:rPr>
              <a:t>Maintenant, vous n’avez plus besoin du plan…</a:t>
            </a:r>
          </a:p>
        </p:txBody>
      </p:sp>
      <p:sp>
        <p:nvSpPr>
          <p:cNvPr id="592954" name="Text Box 58">
            <a:extLst>
              <a:ext uri="{FF2B5EF4-FFF2-40B4-BE49-F238E27FC236}">
                <a16:creationId xmlns:a16="http://schemas.microsoft.com/office/drawing/2014/main" id="{4D7DA03E-BFC6-44E5-9C15-3E7BDBB15B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0750" y="1552575"/>
            <a:ext cx="812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solidFill>
                  <a:srgbClr val="07FF2A"/>
                </a:solidFill>
                <a:latin typeface="Arial Narrow" panose="020B0606020202030204" pitchFamily="34" charset="0"/>
              </a:rPr>
              <a:t>Glissière</a:t>
            </a:r>
          </a:p>
        </p:txBody>
      </p:sp>
      <p:sp>
        <p:nvSpPr>
          <p:cNvPr id="592955" name="Text Box 59">
            <a:extLst>
              <a:ext uri="{FF2B5EF4-FFF2-40B4-BE49-F238E27FC236}">
                <a16:creationId xmlns:a16="http://schemas.microsoft.com/office/drawing/2014/main" id="{89B403CC-EF48-4212-9461-7012F7EA70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4213" y="1104900"/>
            <a:ext cx="9763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solidFill>
                  <a:srgbClr val="07FF2A"/>
                </a:solidFill>
                <a:latin typeface="Arial Narrow" panose="020B0606020202030204" pitchFamily="34" charset="0"/>
              </a:rPr>
              <a:t>Hélicoïdale</a:t>
            </a:r>
          </a:p>
        </p:txBody>
      </p:sp>
      <p:sp>
        <p:nvSpPr>
          <p:cNvPr id="592957" name="Text Box 61">
            <a:extLst>
              <a:ext uri="{FF2B5EF4-FFF2-40B4-BE49-F238E27FC236}">
                <a16:creationId xmlns:a16="http://schemas.microsoft.com/office/drawing/2014/main" id="{21911D22-8EE0-4AF7-AD58-0142D7D8B1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40725" y="1597025"/>
            <a:ext cx="8032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1400">
                <a:solidFill>
                  <a:srgbClr val="07FF2A"/>
                </a:solidFill>
                <a:latin typeface="Arial Narrow" panose="020B0606020202030204" pitchFamily="34" charset="0"/>
              </a:rPr>
              <a:t>Pivot glissant</a:t>
            </a:r>
          </a:p>
        </p:txBody>
      </p:sp>
      <p:sp>
        <p:nvSpPr>
          <p:cNvPr id="592958" name="Text Box 62">
            <a:extLst>
              <a:ext uri="{FF2B5EF4-FFF2-40B4-BE49-F238E27FC236}">
                <a16:creationId xmlns:a16="http://schemas.microsoft.com/office/drawing/2014/main" id="{D109DFEE-A19D-4608-AA3D-7A0E7DF06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27913" y="1795463"/>
            <a:ext cx="5603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1400">
                <a:solidFill>
                  <a:srgbClr val="07FF2A"/>
                </a:solidFill>
                <a:latin typeface="Arial Narrow" panose="020B0606020202030204" pitchFamily="34" charset="0"/>
              </a:rPr>
              <a:t>Pivot</a:t>
            </a:r>
          </a:p>
        </p:txBody>
      </p:sp>
      <p:sp>
        <p:nvSpPr>
          <p:cNvPr id="592960" name="Line 64">
            <a:extLst>
              <a:ext uri="{FF2B5EF4-FFF2-40B4-BE49-F238E27FC236}">
                <a16:creationId xmlns:a16="http://schemas.microsoft.com/office/drawing/2014/main" id="{FB67AD7D-2071-4939-BB56-19912A2ECE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62463" y="4959350"/>
            <a:ext cx="682625" cy="0"/>
          </a:xfrm>
          <a:prstGeom prst="line">
            <a:avLst/>
          </a:prstGeom>
          <a:noFill/>
          <a:ln w="57150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2962" name="Line 66">
            <a:extLst>
              <a:ext uri="{FF2B5EF4-FFF2-40B4-BE49-F238E27FC236}">
                <a16:creationId xmlns:a16="http://schemas.microsoft.com/office/drawing/2014/main" id="{4D53BB6E-1E0D-4EA7-9868-B2F2D3225C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35638" y="4960938"/>
            <a:ext cx="1071562" cy="0"/>
          </a:xfrm>
          <a:prstGeom prst="line">
            <a:avLst/>
          </a:prstGeom>
          <a:noFill/>
          <a:ln w="57150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2963" name="Line 67">
            <a:extLst>
              <a:ext uri="{FF2B5EF4-FFF2-40B4-BE49-F238E27FC236}">
                <a16:creationId xmlns:a16="http://schemas.microsoft.com/office/drawing/2014/main" id="{7870AC4E-BA26-487C-B79B-F05A5CF615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267575" y="5102225"/>
            <a:ext cx="3175" cy="150813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592964" name="Group 68">
            <a:extLst>
              <a:ext uri="{FF2B5EF4-FFF2-40B4-BE49-F238E27FC236}">
                <a16:creationId xmlns:a16="http://schemas.microsoft.com/office/drawing/2014/main" id="{DA0A34E1-A130-46B5-A22F-04C381A45103}"/>
              </a:ext>
            </a:extLst>
          </p:cNvPr>
          <p:cNvGrpSpPr>
            <a:grpSpLocks/>
          </p:cNvGrpSpPr>
          <p:nvPr/>
        </p:nvGrpSpPr>
        <p:grpSpPr bwMode="auto">
          <a:xfrm>
            <a:off x="5392738" y="5099050"/>
            <a:ext cx="1303337" cy="346075"/>
            <a:chOff x="1945" y="2914"/>
            <a:chExt cx="1129" cy="266"/>
          </a:xfrm>
        </p:grpSpPr>
        <p:sp>
          <p:nvSpPr>
            <p:cNvPr id="592965" name="Line 69">
              <a:extLst>
                <a:ext uri="{FF2B5EF4-FFF2-40B4-BE49-F238E27FC236}">
                  <a16:creationId xmlns:a16="http://schemas.microsoft.com/office/drawing/2014/main" id="{DA05D7F2-1D70-43D6-BC76-ECB6C9C2FC0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45" y="3160"/>
              <a:ext cx="1129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66" name="Line 70">
              <a:extLst>
                <a:ext uri="{FF2B5EF4-FFF2-40B4-BE49-F238E27FC236}">
                  <a16:creationId xmlns:a16="http://schemas.microsoft.com/office/drawing/2014/main" id="{DB62A373-B1DD-4532-A3B1-0C1CE93C66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6" y="2914"/>
              <a:ext cx="0" cy="266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89" name="Group 93">
            <a:extLst>
              <a:ext uri="{FF2B5EF4-FFF2-40B4-BE49-F238E27FC236}">
                <a16:creationId xmlns:a16="http://schemas.microsoft.com/office/drawing/2014/main" id="{7274AACE-A937-425A-AF91-7A1269A10CFB}"/>
              </a:ext>
            </a:extLst>
          </p:cNvPr>
          <p:cNvGrpSpPr>
            <a:grpSpLocks/>
          </p:cNvGrpSpPr>
          <p:nvPr/>
        </p:nvGrpSpPr>
        <p:grpSpPr bwMode="auto">
          <a:xfrm>
            <a:off x="6659563" y="4089400"/>
            <a:ext cx="595312" cy="703263"/>
            <a:chOff x="4358" y="1429"/>
            <a:chExt cx="375" cy="443"/>
          </a:xfrm>
        </p:grpSpPr>
        <p:sp>
          <p:nvSpPr>
            <p:cNvPr id="592968" name="Line 72">
              <a:extLst>
                <a:ext uri="{FF2B5EF4-FFF2-40B4-BE49-F238E27FC236}">
                  <a16:creationId xmlns:a16="http://schemas.microsoft.com/office/drawing/2014/main" id="{764CB61F-AC64-4459-992F-3E15491A11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33" y="1547"/>
              <a:ext cx="0" cy="325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69" name="Line 73">
              <a:extLst>
                <a:ext uri="{FF2B5EF4-FFF2-40B4-BE49-F238E27FC236}">
                  <a16:creationId xmlns:a16="http://schemas.microsoft.com/office/drawing/2014/main" id="{0F72DF9F-0410-43F1-83AC-0C0EF27CC1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58" y="1552"/>
              <a:ext cx="375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0" name="Line 74">
              <a:extLst>
                <a:ext uri="{FF2B5EF4-FFF2-40B4-BE49-F238E27FC236}">
                  <a16:creationId xmlns:a16="http://schemas.microsoft.com/office/drawing/2014/main" id="{62A2C39F-109E-4AB0-8556-0E97E79B5D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63" y="1429"/>
              <a:ext cx="0" cy="23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90" name="Group 94">
            <a:extLst>
              <a:ext uri="{FF2B5EF4-FFF2-40B4-BE49-F238E27FC236}">
                <a16:creationId xmlns:a16="http://schemas.microsoft.com/office/drawing/2014/main" id="{AFFB9E3D-1D5A-4383-8486-74A4B6639EEE}"/>
              </a:ext>
            </a:extLst>
          </p:cNvPr>
          <p:cNvGrpSpPr>
            <a:grpSpLocks/>
          </p:cNvGrpSpPr>
          <p:nvPr/>
        </p:nvGrpSpPr>
        <p:grpSpPr bwMode="auto">
          <a:xfrm>
            <a:off x="6808788" y="5583238"/>
            <a:ext cx="839787" cy="842962"/>
            <a:chOff x="4457" y="2245"/>
            <a:chExt cx="529" cy="531"/>
          </a:xfrm>
        </p:grpSpPr>
        <p:sp>
          <p:nvSpPr>
            <p:cNvPr id="592971" name="Line 75">
              <a:extLst>
                <a:ext uri="{FF2B5EF4-FFF2-40B4-BE49-F238E27FC236}">
                  <a16:creationId xmlns:a16="http://schemas.microsoft.com/office/drawing/2014/main" id="{C15E2908-7CBD-437A-AB87-AF56002820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43" y="2245"/>
              <a:ext cx="0" cy="39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2" name="Line 76">
              <a:extLst>
                <a:ext uri="{FF2B5EF4-FFF2-40B4-BE49-F238E27FC236}">
                  <a16:creationId xmlns:a16="http://schemas.microsoft.com/office/drawing/2014/main" id="{536EDDE4-BDD6-466D-9288-1FD49C6FB4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57" y="2643"/>
              <a:ext cx="529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3" name="Line 77">
              <a:extLst>
                <a:ext uri="{FF2B5EF4-FFF2-40B4-BE49-F238E27FC236}">
                  <a16:creationId xmlns:a16="http://schemas.microsoft.com/office/drawing/2014/main" id="{1212A64C-B03F-48A1-A4DF-2295E8CBC2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476" y="2643"/>
              <a:ext cx="74" cy="12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4" name="Line 78">
              <a:extLst>
                <a:ext uri="{FF2B5EF4-FFF2-40B4-BE49-F238E27FC236}">
                  <a16:creationId xmlns:a16="http://schemas.microsoft.com/office/drawing/2014/main" id="{D8BB6957-EB34-4DC0-8566-CB98561981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19" y="2658"/>
              <a:ext cx="64" cy="1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5" name="Line 79">
              <a:extLst>
                <a:ext uri="{FF2B5EF4-FFF2-40B4-BE49-F238E27FC236}">
                  <a16:creationId xmlns:a16="http://schemas.microsoft.com/office/drawing/2014/main" id="{5CD76287-B7EE-4587-A798-2BC6235E05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62" y="2653"/>
              <a:ext cx="74" cy="12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76" name="Line 80">
              <a:extLst>
                <a:ext uri="{FF2B5EF4-FFF2-40B4-BE49-F238E27FC236}">
                  <a16:creationId xmlns:a16="http://schemas.microsoft.com/office/drawing/2014/main" id="{9A772454-28F2-4DF4-AA42-F4DB2082953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05" y="2648"/>
              <a:ext cx="74" cy="11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80" name="Group 84">
            <a:extLst>
              <a:ext uri="{FF2B5EF4-FFF2-40B4-BE49-F238E27FC236}">
                <a16:creationId xmlns:a16="http://schemas.microsoft.com/office/drawing/2014/main" id="{19450BA5-8DD3-4065-B018-4A09A21D9546}"/>
              </a:ext>
            </a:extLst>
          </p:cNvPr>
          <p:cNvGrpSpPr>
            <a:grpSpLocks/>
          </p:cNvGrpSpPr>
          <p:nvPr/>
        </p:nvGrpSpPr>
        <p:grpSpPr bwMode="auto">
          <a:xfrm>
            <a:off x="5367338" y="4076700"/>
            <a:ext cx="603250" cy="733425"/>
            <a:chOff x="1907" y="2008"/>
            <a:chExt cx="629" cy="745"/>
          </a:xfrm>
        </p:grpSpPr>
        <p:sp>
          <p:nvSpPr>
            <p:cNvPr id="592981" name="Line 85">
              <a:extLst>
                <a:ext uri="{FF2B5EF4-FFF2-40B4-BE49-F238E27FC236}">
                  <a16:creationId xmlns:a16="http://schemas.microsoft.com/office/drawing/2014/main" id="{650909DF-BBC1-4BCB-A32D-857CAF8B9D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907" y="2184"/>
              <a:ext cx="7" cy="569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82" name="Line 86">
              <a:extLst>
                <a:ext uri="{FF2B5EF4-FFF2-40B4-BE49-F238E27FC236}">
                  <a16:creationId xmlns:a16="http://schemas.microsoft.com/office/drawing/2014/main" id="{89EFC7B9-F455-4E20-AC88-4D97D796CF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14" y="2200"/>
              <a:ext cx="607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83" name="Line 87">
              <a:extLst>
                <a:ext uri="{FF2B5EF4-FFF2-40B4-BE49-F238E27FC236}">
                  <a16:creationId xmlns:a16="http://schemas.microsoft.com/office/drawing/2014/main" id="{AD90E8A0-7FAE-491E-99C3-2693921D7F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36" y="2008"/>
              <a:ext cx="0" cy="384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592984" name="Group 88">
            <a:extLst>
              <a:ext uri="{FF2B5EF4-FFF2-40B4-BE49-F238E27FC236}">
                <a16:creationId xmlns:a16="http://schemas.microsoft.com/office/drawing/2014/main" id="{46D67E38-A3F8-4B18-B72D-3E662E86F1E7}"/>
              </a:ext>
            </a:extLst>
          </p:cNvPr>
          <p:cNvGrpSpPr>
            <a:grpSpLocks/>
          </p:cNvGrpSpPr>
          <p:nvPr/>
        </p:nvGrpSpPr>
        <p:grpSpPr bwMode="auto">
          <a:xfrm rot="-53050">
            <a:off x="4084638" y="3519488"/>
            <a:ext cx="536575" cy="2730500"/>
            <a:chOff x="1290" y="1382"/>
            <a:chExt cx="338" cy="2128"/>
          </a:xfrm>
        </p:grpSpPr>
        <p:sp>
          <p:nvSpPr>
            <p:cNvPr id="592985" name="Line 89">
              <a:extLst>
                <a:ext uri="{FF2B5EF4-FFF2-40B4-BE49-F238E27FC236}">
                  <a16:creationId xmlns:a16="http://schemas.microsoft.com/office/drawing/2014/main" id="{FF496DF7-D377-4965-8B71-9EDE72E60C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60" y="2911"/>
              <a:ext cx="0" cy="576"/>
            </a:xfrm>
            <a:prstGeom prst="line">
              <a:avLst/>
            </a:prstGeom>
            <a:noFill/>
            <a:ln w="5715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86" name="Line 90">
              <a:extLst>
                <a:ext uri="{FF2B5EF4-FFF2-40B4-BE49-F238E27FC236}">
                  <a16:creationId xmlns:a16="http://schemas.microsoft.com/office/drawing/2014/main" id="{2A0B5221-7D57-4666-8392-0F52FEF39F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428" y="1405"/>
              <a:ext cx="16" cy="669"/>
            </a:xfrm>
            <a:prstGeom prst="line">
              <a:avLst/>
            </a:prstGeom>
            <a:noFill/>
            <a:ln w="5715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87" name="Line 91">
              <a:extLst>
                <a:ext uri="{FF2B5EF4-FFF2-40B4-BE49-F238E27FC236}">
                  <a16:creationId xmlns:a16="http://schemas.microsoft.com/office/drawing/2014/main" id="{6F10E31D-B979-4351-9E72-6A2B35D4CF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0" y="1382"/>
              <a:ext cx="315" cy="46"/>
            </a:xfrm>
            <a:prstGeom prst="line">
              <a:avLst/>
            </a:prstGeom>
            <a:noFill/>
            <a:ln w="5715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92988" name="Line 92">
              <a:extLst>
                <a:ext uri="{FF2B5EF4-FFF2-40B4-BE49-F238E27FC236}">
                  <a16:creationId xmlns:a16="http://schemas.microsoft.com/office/drawing/2014/main" id="{F84516DD-4BEE-4E2F-8786-57071AD256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8" y="3441"/>
              <a:ext cx="330" cy="69"/>
            </a:xfrm>
            <a:prstGeom prst="line">
              <a:avLst/>
            </a:prstGeom>
            <a:noFill/>
            <a:ln w="57150">
              <a:solidFill>
                <a:srgbClr val="00CC99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592991" name="Text Box 95">
            <a:extLst>
              <a:ext uri="{FF2B5EF4-FFF2-40B4-BE49-F238E27FC236}">
                <a16:creationId xmlns:a16="http://schemas.microsoft.com/office/drawing/2014/main" id="{D1928F64-EA11-4180-B55D-3D47E77E81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2175" y="55133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592992" name="Text Box 96">
            <a:extLst>
              <a:ext uri="{FF2B5EF4-FFF2-40B4-BE49-F238E27FC236}">
                <a16:creationId xmlns:a16="http://schemas.microsoft.com/office/drawing/2014/main" id="{BC1EB133-B3ED-46F8-8F30-C6F5290E4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8050" y="4510088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592993" name="Text Box 97">
            <a:extLst>
              <a:ext uri="{FF2B5EF4-FFF2-40B4-BE49-F238E27FC236}">
                <a16:creationId xmlns:a16="http://schemas.microsoft.com/office/drawing/2014/main" id="{A70441D0-2815-47E6-9567-76503EC08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9875" y="504031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592994" name="Text Box 98">
            <a:extLst>
              <a:ext uri="{FF2B5EF4-FFF2-40B4-BE49-F238E27FC236}">
                <a16:creationId xmlns:a16="http://schemas.microsoft.com/office/drawing/2014/main" id="{938260E8-1C66-4529-98C4-09607C6DFA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17950" y="4932363"/>
            <a:ext cx="349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1800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592995" name="Rectangle 99">
            <a:extLst>
              <a:ext uri="{FF2B5EF4-FFF2-40B4-BE49-F238E27FC236}">
                <a16:creationId xmlns:a16="http://schemas.microsoft.com/office/drawing/2014/main" id="{B9E74250-4C67-4DF1-967F-DF8EB2CA3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825" y="5346700"/>
            <a:ext cx="30511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3200">
                <a:solidFill>
                  <a:schemeClr val="tx1"/>
                </a:solidFill>
              </a:rPr>
              <a:t>Votre schéma est TERMINE !</a:t>
            </a:r>
            <a:endParaRPr lang="en-US" altLang="fr-FR" sz="54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92997" name="Picture 101">
            <a:extLst>
              <a:ext uri="{FF2B5EF4-FFF2-40B4-BE49-F238E27FC236}">
                <a16:creationId xmlns:a16="http://schemas.microsoft.com/office/drawing/2014/main" id="{A28BE6DC-A7A3-4D68-AE05-39FCD300E404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5324475"/>
            <a:ext cx="1704975" cy="17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2998" name="AutoShape 102">
            <a:extLst>
              <a:ext uri="{FF2B5EF4-FFF2-40B4-BE49-F238E27FC236}">
                <a16:creationId xmlns:a16="http://schemas.microsoft.com/office/drawing/2014/main" id="{73CF82A1-2739-4A75-B234-7AC37B358A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3562350"/>
            <a:ext cx="1447800" cy="752475"/>
          </a:xfrm>
          <a:prstGeom prst="wedgeRectCallout">
            <a:avLst>
              <a:gd name="adj1" fmla="val 73245"/>
              <a:gd name="adj2" fmla="val 152532"/>
            </a:avLst>
          </a:prstGeom>
          <a:solidFill>
            <a:schemeClr val="tx1"/>
          </a:solidFill>
          <a:ln w="9525">
            <a:solidFill>
              <a:srgbClr val="C0C0C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fr-FR" altLang="fr-FR" sz="700">
              <a:solidFill>
                <a:schemeClr val="bg2"/>
              </a:solidFill>
            </a:endParaRPr>
          </a:p>
          <a:p>
            <a:pPr algn="ctr"/>
            <a:r>
              <a:rPr lang="fr-FR" altLang="fr-FR" sz="2400">
                <a:solidFill>
                  <a:schemeClr val="bg2"/>
                </a:solidFill>
              </a:rPr>
              <a:t>Bravo !</a:t>
            </a:r>
          </a:p>
        </p:txBody>
      </p:sp>
      <p:sp>
        <p:nvSpPr>
          <p:cNvPr id="593000" name="Text Box 104">
            <a:extLst>
              <a:ext uri="{FF2B5EF4-FFF2-40B4-BE49-F238E27FC236}">
                <a16:creationId xmlns:a16="http://schemas.microsoft.com/office/drawing/2014/main" id="{71A70D10-45EA-47FC-B6A6-FB475898E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08875" y="3576638"/>
            <a:ext cx="1381125" cy="7016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fr-FR" altLang="fr-FR" sz="2000">
                <a:solidFill>
                  <a:schemeClr val="bg2"/>
                </a:solidFill>
              </a:rPr>
              <a:t>Quel talent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2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2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2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2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92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92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2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2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92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92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92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92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29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929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92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2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92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592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92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92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92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29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29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2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2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92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92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92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92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92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92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92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92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92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92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92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92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92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92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92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92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92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92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92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918" grpId="0" autoUpdateAnimBg="0"/>
      <p:bldP spid="592920" grpId="0" autoUpdateAnimBg="0"/>
      <p:bldP spid="592921" grpId="0" autoUpdateAnimBg="0"/>
      <p:bldP spid="592954" grpId="0" autoUpdateAnimBg="0"/>
      <p:bldP spid="592955" grpId="0" autoUpdateAnimBg="0"/>
      <p:bldP spid="592957" grpId="0" autoUpdateAnimBg="0"/>
      <p:bldP spid="592958" grpId="0" autoUpdateAnimBg="0"/>
      <p:bldP spid="592995" grpId="0" autoUpdateAnimBg="0"/>
      <p:bldP spid="592998" grpId="0" animBg="1"/>
      <p:bldP spid="59300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Text Box 2">
            <a:extLst>
              <a:ext uri="{FF2B5EF4-FFF2-40B4-BE49-F238E27FC236}">
                <a16:creationId xmlns:a16="http://schemas.microsoft.com/office/drawing/2014/main" id="{574AD09C-FC8E-4F38-82D4-C064296F6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68323" name="Text Box 3">
            <a:extLst>
              <a:ext uri="{FF2B5EF4-FFF2-40B4-BE49-F238E27FC236}">
                <a16:creationId xmlns:a16="http://schemas.microsoft.com/office/drawing/2014/main" id="{621D7EB0-CFE8-42D1-8EC8-E5D88626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371600"/>
            <a:ext cx="3516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Que faut-il donc représenter ?</a:t>
            </a:r>
          </a:p>
        </p:txBody>
      </p:sp>
      <p:sp>
        <p:nvSpPr>
          <p:cNvPr id="568327" name="Text Box 7">
            <a:extLst>
              <a:ext uri="{FF2B5EF4-FFF2-40B4-BE49-F238E27FC236}">
                <a16:creationId xmlns:a16="http://schemas.microsoft.com/office/drawing/2014/main" id="{0509AAFC-FA9D-4B15-88C5-5C1C42D9C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2057400"/>
            <a:ext cx="73914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Le schéma cinématique doit présenter le plus fidèlement et le plus simplement possible les relations entre les différents groupes de pièces.</a:t>
            </a:r>
          </a:p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On trouvera donc :</a:t>
            </a:r>
          </a:p>
        </p:txBody>
      </p:sp>
      <p:sp>
        <p:nvSpPr>
          <p:cNvPr id="568328" name="Text Box 8">
            <a:extLst>
              <a:ext uri="{FF2B5EF4-FFF2-40B4-BE49-F238E27FC236}">
                <a16:creationId xmlns:a16="http://schemas.microsoft.com/office/drawing/2014/main" id="{3F49C52A-E726-4AB7-90BD-3CC95671A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3695700"/>
            <a:ext cx="64008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- Des </a:t>
            </a:r>
            <a:r>
              <a:rPr lang="fr-FR" altLang="fr-FR" sz="2400">
                <a:latin typeface="Arial Narrow" panose="020B0606020202030204" pitchFamily="34" charset="0"/>
              </a:rPr>
              <a:t>groupes de pièces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représentés sous forme de « </a:t>
            </a:r>
            <a:r>
              <a:rPr lang="fr-FR" altLang="fr-FR" sz="2400" b="0" u="sng">
                <a:solidFill>
                  <a:schemeClr val="tx1"/>
                </a:solidFill>
                <a:latin typeface="Arial Narrow" panose="020B0606020202030204" pitchFamily="34" charset="0"/>
              </a:rPr>
              <a:t>fils de fer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 ». On les appelle aussi « blocs cinématiques » ou aussi « classes d’équivalence »</a:t>
            </a:r>
          </a:p>
        </p:txBody>
      </p:sp>
      <p:sp>
        <p:nvSpPr>
          <p:cNvPr id="568329" name="Text Box 9">
            <a:extLst>
              <a:ext uri="{FF2B5EF4-FFF2-40B4-BE49-F238E27FC236}">
                <a16:creationId xmlns:a16="http://schemas.microsoft.com/office/drawing/2014/main" id="{99880E0D-85DE-4DD2-80B7-55532EA3B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4600" y="5181600"/>
            <a:ext cx="62642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- Des </a:t>
            </a:r>
            <a:r>
              <a:rPr lang="fr-FR" altLang="fr-FR" sz="2400">
                <a:latin typeface="Arial Narrow" panose="020B0606020202030204" pitchFamily="34" charset="0"/>
              </a:rPr>
              <a:t>liaisons normalisées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situées au niveau de  chaque</a:t>
            </a:r>
            <a:r>
              <a:rPr lang="fr-FR" altLang="fr-FR" sz="2400" b="0" u="sng">
                <a:solidFill>
                  <a:schemeClr val="tx1"/>
                </a:solidFill>
                <a:latin typeface="Arial Narrow" panose="020B0606020202030204" pitchFamily="34" charset="0"/>
              </a:rPr>
              <a:t> contact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entre les groupes  de pièces.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Text Box 2">
            <a:extLst>
              <a:ext uri="{FF2B5EF4-FFF2-40B4-BE49-F238E27FC236}">
                <a16:creationId xmlns:a16="http://schemas.microsoft.com/office/drawing/2014/main" id="{508BF5CE-3B72-4F3B-9678-4AF4025D1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69347" name="Text Box 3">
            <a:extLst>
              <a:ext uri="{FF2B5EF4-FFF2-40B4-BE49-F238E27FC236}">
                <a16:creationId xmlns:a16="http://schemas.microsoft.com/office/drawing/2014/main" id="{3E1F5EFE-E731-46E1-871E-E475DE5D3A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371600"/>
            <a:ext cx="318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Peu-on avoir un exemple ?</a:t>
            </a:r>
          </a:p>
        </p:txBody>
      </p:sp>
      <p:sp>
        <p:nvSpPr>
          <p:cNvPr id="569408" name="Text Box 64">
            <a:extLst>
              <a:ext uri="{FF2B5EF4-FFF2-40B4-BE49-F238E27FC236}">
                <a16:creationId xmlns:a16="http://schemas.microsoft.com/office/drawing/2014/main" id="{9F52EA7E-2BBE-482D-B790-18CBD4394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69422" name="Group 78">
            <a:extLst>
              <a:ext uri="{FF2B5EF4-FFF2-40B4-BE49-F238E27FC236}">
                <a16:creationId xmlns:a16="http://schemas.microsoft.com/office/drawing/2014/main" id="{965547A9-68F6-4800-BD6B-A82778BF2C3C}"/>
              </a:ext>
            </a:extLst>
          </p:cNvPr>
          <p:cNvGrpSpPr>
            <a:grpSpLocks/>
          </p:cNvGrpSpPr>
          <p:nvPr/>
        </p:nvGrpSpPr>
        <p:grpSpPr bwMode="auto">
          <a:xfrm>
            <a:off x="4065588" y="1851025"/>
            <a:ext cx="4670425" cy="2411413"/>
            <a:chOff x="3589" y="2688"/>
            <a:chExt cx="4579" cy="2598"/>
          </a:xfrm>
        </p:grpSpPr>
        <p:pic>
          <p:nvPicPr>
            <p:cNvPr id="569423" name="Picture 79">
              <a:extLst>
                <a:ext uri="{FF2B5EF4-FFF2-40B4-BE49-F238E27FC236}">
                  <a16:creationId xmlns:a16="http://schemas.microsoft.com/office/drawing/2014/main" id="{370E626A-4C5E-47A0-A2E9-1DCD7A5235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0" t="597"/>
            <a:stretch>
              <a:fillRect/>
            </a:stretch>
          </p:blipFill>
          <p:spPr bwMode="auto">
            <a:xfrm>
              <a:off x="3677" y="2688"/>
              <a:ext cx="4491" cy="2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9424" name="Line 80">
              <a:extLst>
                <a:ext uri="{FF2B5EF4-FFF2-40B4-BE49-F238E27FC236}">
                  <a16:creationId xmlns:a16="http://schemas.microsoft.com/office/drawing/2014/main" id="{C1905916-65F2-4864-82A3-4DD9439D63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64" y="3924"/>
              <a:ext cx="0" cy="103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425" name="Line 81">
              <a:extLst>
                <a:ext uri="{FF2B5EF4-FFF2-40B4-BE49-F238E27FC236}">
                  <a16:creationId xmlns:a16="http://schemas.microsoft.com/office/drawing/2014/main" id="{339B34EF-ACBA-44A8-A9D7-6369C0A3CF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4" y="4965"/>
              <a:ext cx="1052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 type="triangle" w="med" len="med"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426" name="Oval 82">
              <a:extLst>
                <a:ext uri="{FF2B5EF4-FFF2-40B4-BE49-F238E27FC236}">
                  <a16:creationId xmlns:a16="http://schemas.microsoft.com/office/drawing/2014/main" id="{36E40F4E-C762-4217-A68E-042A61E7F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5" y="4869"/>
              <a:ext cx="167" cy="16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427" name="Text Box 83">
              <a:extLst>
                <a:ext uri="{FF2B5EF4-FFF2-40B4-BE49-F238E27FC236}">
                  <a16:creationId xmlns:a16="http://schemas.microsoft.com/office/drawing/2014/main" id="{3FBC5006-C7A9-4D44-9D28-B6C1CA702C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53" y="4937"/>
              <a:ext cx="451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b="0">
                  <a:solidFill>
                    <a:schemeClr val="bg2"/>
                  </a:solidFill>
                </a:rPr>
                <a:t>X</a:t>
              </a:r>
            </a:p>
          </p:txBody>
        </p:sp>
        <p:sp>
          <p:nvSpPr>
            <p:cNvPr id="569428" name="Text Box 84">
              <a:extLst>
                <a:ext uri="{FF2B5EF4-FFF2-40B4-BE49-F238E27FC236}">
                  <a16:creationId xmlns:a16="http://schemas.microsoft.com/office/drawing/2014/main" id="{87CC0F16-5AA6-4D8D-BA47-78460710ED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89" y="4778"/>
              <a:ext cx="420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b="0">
                  <a:solidFill>
                    <a:schemeClr val="bg2"/>
                  </a:solidFill>
                </a:rPr>
                <a:t>Z</a:t>
              </a:r>
            </a:p>
          </p:txBody>
        </p:sp>
        <p:sp>
          <p:nvSpPr>
            <p:cNvPr id="569429" name="Text Box 85">
              <a:extLst>
                <a:ext uri="{FF2B5EF4-FFF2-40B4-BE49-F238E27FC236}">
                  <a16:creationId xmlns:a16="http://schemas.microsoft.com/office/drawing/2014/main" id="{E75F401A-6398-4618-8E8A-F5E4CCBF3B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8" y="3821"/>
              <a:ext cx="455" cy="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b="0">
                  <a:solidFill>
                    <a:schemeClr val="bg2"/>
                  </a:solidFill>
                </a:rPr>
                <a:t>Y</a:t>
              </a:r>
            </a:p>
          </p:txBody>
        </p:sp>
        <p:sp>
          <p:nvSpPr>
            <p:cNvPr id="569430" name="Text Box 86">
              <a:extLst>
                <a:ext uri="{FF2B5EF4-FFF2-40B4-BE49-F238E27FC236}">
                  <a16:creationId xmlns:a16="http://schemas.microsoft.com/office/drawing/2014/main" id="{97F691BF-573B-4E8B-B5F8-DD1CC3CD63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3" y="2962"/>
              <a:ext cx="456" cy="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sz="1000">
                  <a:solidFill>
                    <a:schemeClr val="bg2"/>
                  </a:solidFill>
                </a:rPr>
                <a:t>A</a:t>
              </a:r>
            </a:p>
          </p:txBody>
        </p:sp>
        <p:sp>
          <p:nvSpPr>
            <p:cNvPr id="569431" name="Text Box 87">
              <a:extLst>
                <a:ext uri="{FF2B5EF4-FFF2-40B4-BE49-F238E27FC236}">
                  <a16:creationId xmlns:a16="http://schemas.microsoft.com/office/drawing/2014/main" id="{CBB6A3F9-9C05-4917-965D-9DFBEC3A2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03" y="4177"/>
              <a:ext cx="456" cy="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sz="1000">
                  <a:solidFill>
                    <a:schemeClr val="bg2"/>
                  </a:solidFill>
                </a:rPr>
                <a:t>B</a:t>
              </a:r>
            </a:p>
          </p:txBody>
        </p:sp>
        <p:sp>
          <p:nvSpPr>
            <p:cNvPr id="569432" name="Text Box 88">
              <a:extLst>
                <a:ext uri="{FF2B5EF4-FFF2-40B4-BE49-F238E27FC236}">
                  <a16:creationId xmlns:a16="http://schemas.microsoft.com/office/drawing/2014/main" id="{9C0B189C-9E06-4C3F-9CE1-F9D76BEED0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8" y="3802"/>
              <a:ext cx="456" cy="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kumimoji="0" lang="fr-FR" altLang="fr-FR" sz="1000">
                  <a:solidFill>
                    <a:schemeClr val="bg2"/>
                  </a:solidFill>
                </a:rPr>
                <a:t>C</a:t>
              </a:r>
            </a:p>
          </p:txBody>
        </p:sp>
        <p:sp>
          <p:nvSpPr>
            <p:cNvPr id="569433" name="Oval 89">
              <a:extLst>
                <a:ext uri="{FF2B5EF4-FFF2-40B4-BE49-F238E27FC236}">
                  <a16:creationId xmlns:a16="http://schemas.microsoft.com/office/drawing/2014/main" id="{5E55DD24-CD40-4060-9EC6-A81669FC65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790" y="4126"/>
              <a:ext cx="71" cy="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434" name="Oval 90">
              <a:extLst>
                <a:ext uri="{FF2B5EF4-FFF2-40B4-BE49-F238E27FC236}">
                  <a16:creationId xmlns:a16="http://schemas.microsoft.com/office/drawing/2014/main" id="{F1F9F0FD-58AB-4DDB-8580-69B9E84F094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840" y="3336"/>
              <a:ext cx="71" cy="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</p:grpSp>
      <p:sp>
        <p:nvSpPr>
          <p:cNvPr id="569435" name="Text Box 91">
            <a:extLst>
              <a:ext uri="{FF2B5EF4-FFF2-40B4-BE49-F238E27FC236}">
                <a16:creationId xmlns:a16="http://schemas.microsoft.com/office/drawing/2014/main" id="{A7701BAB-12D9-464E-8FB1-320BD58F6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3025" y="2257425"/>
            <a:ext cx="24860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Voici par exemple un serre joint…</a:t>
            </a:r>
          </a:p>
        </p:txBody>
      </p:sp>
      <p:grpSp>
        <p:nvGrpSpPr>
          <p:cNvPr id="569380" name="Group 36">
            <a:extLst>
              <a:ext uri="{FF2B5EF4-FFF2-40B4-BE49-F238E27FC236}">
                <a16:creationId xmlns:a16="http://schemas.microsoft.com/office/drawing/2014/main" id="{BEA4A767-D8E9-42B2-BF58-E2EBD7E19223}"/>
              </a:ext>
            </a:extLst>
          </p:cNvPr>
          <p:cNvGrpSpPr>
            <a:grpSpLocks/>
          </p:cNvGrpSpPr>
          <p:nvPr/>
        </p:nvGrpSpPr>
        <p:grpSpPr bwMode="auto">
          <a:xfrm>
            <a:off x="1028700" y="3457575"/>
            <a:ext cx="4695825" cy="2143125"/>
            <a:chOff x="768" y="1920"/>
            <a:chExt cx="2784" cy="1248"/>
          </a:xfrm>
        </p:grpSpPr>
        <p:sp>
          <p:nvSpPr>
            <p:cNvPr id="569378" name="Rectangle 34">
              <a:extLst>
                <a:ext uri="{FF2B5EF4-FFF2-40B4-BE49-F238E27FC236}">
                  <a16:creationId xmlns:a16="http://schemas.microsoft.com/office/drawing/2014/main" id="{07ABE26A-C6B1-4E22-AE37-58A890866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1920"/>
              <a:ext cx="2784" cy="124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69352" name="Line 8">
              <a:extLst>
                <a:ext uri="{FF2B5EF4-FFF2-40B4-BE49-F238E27FC236}">
                  <a16:creationId xmlns:a16="http://schemas.microsoft.com/office/drawing/2014/main" id="{5D38CAF9-5282-441D-9BEA-83B5E20047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7" y="2111"/>
              <a:ext cx="2566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53" name="Rectangle 9">
              <a:extLst>
                <a:ext uri="{FF2B5EF4-FFF2-40B4-BE49-F238E27FC236}">
                  <a16:creationId xmlns:a16="http://schemas.microsoft.com/office/drawing/2014/main" id="{B7099C48-12E0-43F3-B0B6-5676B9749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10" y="2004"/>
              <a:ext cx="591" cy="2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9354" name="Text Box 10">
              <a:extLst>
                <a:ext uri="{FF2B5EF4-FFF2-40B4-BE49-F238E27FC236}">
                  <a16:creationId xmlns:a16="http://schemas.microsoft.com/office/drawing/2014/main" id="{B2CE8C0E-4CB3-4B6A-81D4-2380A6423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0" y="2030"/>
              <a:ext cx="24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kumimoji="0" lang="fr-FR" altLang="fr-FR" b="0">
                  <a:solidFill>
                    <a:schemeClr val="bg2"/>
                  </a:solidFill>
                </a:rPr>
                <a:t>A</a:t>
              </a:r>
            </a:p>
          </p:txBody>
        </p:sp>
        <p:sp>
          <p:nvSpPr>
            <p:cNvPr id="569355" name="Line 11">
              <a:extLst>
                <a:ext uri="{FF2B5EF4-FFF2-40B4-BE49-F238E27FC236}">
                  <a16:creationId xmlns:a16="http://schemas.microsoft.com/office/drawing/2014/main" id="{0C127D80-4DB3-4005-84F4-BED6C8B944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03" y="2205"/>
              <a:ext cx="201" cy="66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56" name="Oval 12">
              <a:extLst>
                <a:ext uri="{FF2B5EF4-FFF2-40B4-BE49-F238E27FC236}">
                  <a16:creationId xmlns:a16="http://schemas.microsoft.com/office/drawing/2014/main" id="{5E32A290-72B1-422F-B2F0-263ACD753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3" y="2834"/>
              <a:ext cx="247" cy="248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57" name="Rectangle 13">
              <a:extLst>
                <a:ext uri="{FF2B5EF4-FFF2-40B4-BE49-F238E27FC236}">
                  <a16:creationId xmlns:a16="http://schemas.microsoft.com/office/drawing/2014/main" id="{F453F191-3579-44F9-A2A7-56B1292E5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9" y="2801"/>
              <a:ext cx="128" cy="3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58" name="Oval 14">
              <a:extLst>
                <a:ext uri="{FF2B5EF4-FFF2-40B4-BE49-F238E27FC236}">
                  <a16:creationId xmlns:a16="http://schemas.microsoft.com/office/drawing/2014/main" id="{D2A9738B-09D0-4507-B680-52196D2E7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6" y="2861"/>
              <a:ext cx="201" cy="201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9359" name="Line 15">
              <a:extLst>
                <a:ext uri="{FF2B5EF4-FFF2-40B4-BE49-F238E27FC236}">
                  <a16:creationId xmlns:a16="http://schemas.microsoft.com/office/drawing/2014/main" id="{86E088C1-8249-4A20-B22D-FB7EB4B094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658" y="2962"/>
              <a:ext cx="281" cy="0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0" name="Text Box 16">
              <a:extLst>
                <a:ext uri="{FF2B5EF4-FFF2-40B4-BE49-F238E27FC236}">
                  <a16:creationId xmlns:a16="http://schemas.microsoft.com/office/drawing/2014/main" id="{5805693F-C75D-4A75-ACFE-5B15469593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2" y="2904"/>
              <a:ext cx="179" cy="1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kumimoji="0" lang="fr-FR" altLang="fr-FR">
                  <a:solidFill>
                    <a:schemeClr val="bg2"/>
                  </a:solidFill>
                </a:rPr>
                <a:t>C</a:t>
              </a:r>
            </a:p>
          </p:txBody>
        </p:sp>
        <p:sp>
          <p:nvSpPr>
            <p:cNvPr id="569361" name="Line 17">
              <a:extLst>
                <a:ext uri="{FF2B5EF4-FFF2-40B4-BE49-F238E27FC236}">
                  <a16:creationId xmlns:a16="http://schemas.microsoft.com/office/drawing/2014/main" id="{D1123836-17DF-4E88-BC6B-A32D2B63ED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65" y="2971"/>
              <a:ext cx="938" cy="0"/>
            </a:xfrm>
            <a:prstGeom prst="line">
              <a:avLst/>
            </a:prstGeom>
            <a:noFill/>
            <a:ln w="19050">
              <a:solidFill>
                <a:srgbClr val="3399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2" name="Rectangle 18">
              <a:extLst>
                <a:ext uri="{FF2B5EF4-FFF2-40B4-BE49-F238E27FC236}">
                  <a16:creationId xmlns:a16="http://schemas.microsoft.com/office/drawing/2014/main" id="{39383AAA-A9D7-45F3-959A-03A8C9CF8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19" y="2864"/>
              <a:ext cx="576" cy="2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569363" name="Text Box 19">
              <a:extLst>
                <a:ext uri="{FF2B5EF4-FFF2-40B4-BE49-F238E27FC236}">
                  <a16:creationId xmlns:a16="http://schemas.microsoft.com/office/drawing/2014/main" id="{2127D70A-6C24-4720-9FEF-32925B7735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3" y="2950"/>
              <a:ext cx="228" cy="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 eaLnBrk="0" hangingPunct="0"/>
              <a:r>
                <a:rPr kumimoji="0" lang="fr-FR" altLang="fr-FR" b="0">
                  <a:solidFill>
                    <a:schemeClr val="bg2"/>
                  </a:solidFill>
                </a:rPr>
                <a:t>B</a:t>
              </a:r>
            </a:p>
          </p:txBody>
        </p:sp>
        <p:sp>
          <p:nvSpPr>
            <p:cNvPr id="569365" name="Freeform 21">
              <a:extLst>
                <a:ext uri="{FF2B5EF4-FFF2-40B4-BE49-F238E27FC236}">
                  <a16:creationId xmlns:a16="http://schemas.microsoft.com/office/drawing/2014/main" id="{1046FC09-9474-42BE-AD77-486109A147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49" y="2973"/>
              <a:ext cx="60" cy="39"/>
            </a:xfrm>
            <a:custGeom>
              <a:avLst/>
              <a:gdLst>
                <a:gd name="T0" fmla="*/ 0 w 120"/>
                <a:gd name="T1" fmla="*/ 98 h 98"/>
                <a:gd name="T2" fmla="*/ 120 w 120"/>
                <a:gd name="T3" fmla="*/ 8 h 98"/>
                <a:gd name="T4" fmla="*/ 30 w 120"/>
                <a:gd name="T5" fmla="*/ 0 h 98"/>
                <a:gd name="T6" fmla="*/ 0 w 120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0" h="98">
                  <a:moveTo>
                    <a:pt x="0" y="98"/>
                  </a:moveTo>
                  <a:lnTo>
                    <a:pt x="120" y="8"/>
                  </a:lnTo>
                  <a:lnTo>
                    <a:pt x="3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6" name="Freeform 22">
              <a:extLst>
                <a:ext uri="{FF2B5EF4-FFF2-40B4-BE49-F238E27FC236}">
                  <a16:creationId xmlns:a16="http://schemas.microsoft.com/office/drawing/2014/main" id="{14CC704C-25E5-444F-9432-003F9E01D0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1" y="2910"/>
              <a:ext cx="58" cy="51"/>
            </a:xfrm>
            <a:custGeom>
              <a:avLst/>
              <a:gdLst>
                <a:gd name="T0" fmla="*/ 0 w 143"/>
                <a:gd name="T1" fmla="*/ 112 h 127"/>
                <a:gd name="T2" fmla="*/ 143 w 143"/>
                <a:gd name="T3" fmla="*/ 0 h 127"/>
                <a:gd name="T4" fmla="*/ 120 w 143"/>
                <a:gd name="T5" fmla="*/ 127 h 127"/>
                <a:gd name="T6" fmla="*/ 0 w 143"/>
                <a:gd name="T7" fmla="*/ 112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3" h="127">
                  <a:moveTo>
                    <a:pt x="0" y="112"/>
                  </a:moveTo>
                  <a:lnTo>
                    <a:pt x="143" y="0"/>
                  </a:lnTo>
                  <a:lnTo>
                    <a:pt x="120" y="127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7" name="Line 23">
              <a:extLst>
                <a:ext uri="{FF2B5EF4-FFF2-40B4-BE49-F238E27FC236}">
                  <a16:creationId xmlns:a16="http://schemas.microsoft.com/office/drawing/2014/main" id="{F5A9BA14-84FE-4DBE-9F08-F4E53DF7FBB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12" y="2106"/>
              <a:ext cx="0" cy="897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8" name="Line 24">
              <a:extLst>
                <a:ext uri="{FF2B5EF4-FFF2-40B4-BE49-F238E27FC236}">
                  <a16:creationId xmlns:a16="http://schemas.microsoft.com/office/drawing/2014/main" id="{CADC0E71-F6B3-455C-8DC8-AF67FE1097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915" y="2995"/>
              <a:ext cx="107" cy="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69" name="Line 25">
              <a:extLst>
                <a:ext uri="{FF2B5EF4-FFF2-40B4-BE49-F238E27FC236}">
                  <a16:creationId xmlns:a16="http://schemas.microsoft.com/office/drawing/2014/main" id="{E15E484A-490F-42C0-BDC6-E470FA98A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6" y="2854"/>
              <a:ext cx="0" cy="248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70" name="Freeform 26">
              <a:extLst>
                <a:ext uri="{FF2B5EF4-FFF2-40B4-BE49-F238E27FC236}">
                  <a16:creationId xmlns:a16="http://schemas.microsoft.com/office/drawing/2014/main" id="{84ACEF44-D3C8-4FB2-B8DD-CDEC1616E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" y="2206"/>
              <a:ext cx="72" cy="62"/>
            </a:xfrm>
            <a:custGeom>
              <a:avLst/>
              <a:gdLst>
                <a:gd name="T0" fmla="*/ 45 w 180"/>
                <a:gd name="T1" fmla="*/ 0 h 157"/>
                <a:gd name="T2" fmla="*/ 0 w 180"/>
                <a:gd name="T3" fmla="*/ 157 h 157"/>
                <a:gd name="T4" fmla="*/ 180 w 180"/>
                <a:gd name="T5" fmla="*/ 7 h 157"/>
                <a:gd name="T6" fmla="*/ 45 w 18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57">
                  <a:moveTo>
                    <a:pt x="45" y="0"/>
                  </a:moveTo>
                  <a:lnTo>
                    <a:pt x="0" y="157"/>
                  </a:lnTo>
                  <a:lnTo>
                    <a:pt x="180" y="7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71" name="Freeform 27">
              <a:extLst>
                <a:ext uri="{FF2B5EF4-FFF2-40B4-BE49-F238E27FC236}">
                  <a16:creationId xmlns:a16="http://schemas.microsoft.com/office/drawing/2014/main" id="{89BDEDD3-766D-4235-9A59-AA2A962F1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5" y="2794"/>
              <a:ext cx="45" cy="62"/>
            </a:xfrm>
            <a:custGeom>
              <a:avLst/>
              <a:gdLst>
                <a:gd name="T0" fmla="*/ 0 w 113"/>
                <a:gd name="T1" fmla="*/ 150 h 157"/>
                <a:gd name="T2" fmla="*/ 53 w 113"/>
                <a:gd name="T3" fmla="*/ 0 h 157"/>
                <a:gd name="T4" fmla="*/ 113 w 113"/>
                <a:gd name="T5" fmla="*/ 157 h 157"/>
                <a:gd name="T6" fmla="*/ 0 w 113"/>
                <a:gd name="T7" fmla="*/ 15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57">
                  <a:moveTo>
                    <a:pt x="0" y="150"/>
                  </a:moveTo>
                  <a:lnTo>
                    <a:pt x="53" y="0"/>
                  </a:lnTo>
                  <a:lnTo>
                    <a:pt x="113" y="157"/>
                  </a:lnTo>
                  <a:lnTo>
                    <a:pt x="0" y="15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72" name="Line 28">
              <a:extLst>
                <a:ext uri="{FF2B5EF4-FFF2-40B4-BE49-F238E27FC236}">
                  <a16:creationId xmlns:a16="http://schemas.microsoft.com/office/drawing/2014/main" id="{F51AE64A-F7AB-4853-B215-DBA253F2FA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1" y="2832"/>
              <a:ext cx="0" cy="248"/>
            </a:xfrm>
            <a:prstGeom prst="line">
              <a:avLst/>
            </a:prstGeom>
            <a:noFill/>
            <a:ln w="1905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69373" name="Line 29">
              <a:extLst>
                <a:ext uri="{FF2B5EF4-FFF2-40B4-BE49-F238E27FC236}">
                  <a16:creationId xmlns:a16="http://schemas.microsoft.com/office/drawing/2014/main" id="{3A0E5BAF-34D2-410E-9A47-12ADB96C49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75" y="1968"/>
              <a:ext cx="0" cy="27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374" name="Line 30">
              <a:extLst>
                <a:ext uri="{FF2B5EF4-FFF2-40B4-BE49-F238E27FC236}">
                  <a16:creationId xmlns:a16="http://schemas.microsoft.com/office/drawing/2014/main" id="{98373B40-1AE5-4E15-A7E3-1A18ED3193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" y="2166"/>
              <a:ext cx="48" cy="6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375" name="Line 31">
              <a:extLst>
                <a:ext uri="{FF2B5EF4-FFF2-40B4-BE49-F238E27FC236}">
                  <a16:creationId xmlns:a16="http://schemas.microsoft.com/office/drawing/2014/main" id="{48F5451D-F448-4954-BC8F-435733B62E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" y="2112"/>
              <a:ext cx="48" cy="6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376" name="Line 32">
              <a:extLst>
                <a:ext uri="{FF2B5EF4-FFF2-40B4-BE49-F238E27FC236}">
                  <a16:creationId xmlns:a16="http://schemas.microsoft.com/office/drawing/2014/main" id="{39BB2668-3487-43C0-8316-72EB7DE52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" y="2058"/>
              <a:ext cx="48" cy="6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377" name="Line 33">
              <a:extLst>
                <a:ext uri="{FF2B5EF4-FFF2-40B4-BE49-F238E27FC236}">
                  <a16:creationId xmlns:a16="http://schemas.microsoft.com/office/drawing/2014/main" id="{0D1F55C5-13FF-4BAB-A7B4-3971A7B3E4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75" y="2004"/>
              <a:ext cx="48" cy="6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endParaRPr lang="fr-FR"/>
            </a:p>
          </p:txBody>
        </p:sp>
        <p:sp>
          <p:nvSpPr>
            <p:cNvPr id="569379" name="Line 35">
              <a:extLst>
                <a:ext uri="{FF2B5EF4-FFF2-40B4-BE49-F238E27FC236}">
                  <a16:creationId xmlns:a16="http://schemas.microsoft.com/office/drawing/2014/main" id="{599A24C8-35E9-429E-8B07-AA21F90434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20" y="2866"/>
              <a:ext cx="572" cy="189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9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9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9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9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0469" name="Group 101">
            <a:extLst>
              <a:ext uri="{FF2B5EF4-FFF2-40B4-BE49-F238E27FC236}">
                <a16:creationId xmlns:a16="http://schemas.microsoft.com/office/drawing/2014/main" id="{2088040B-5C2B-41DB-B469-755743E0B132}"/>
              </a:ext>
            </a:extLst>
          </p:cNvPr>
          <p:cNvGrpSpPr>
            <a:grpSpLocks/>
          </p:cNvGrpSpPr>
          <p:nvPr/>
        </p:nvGrpSpPr>
        <p:grpSpPr bwMode="auto">
          <a:xfrm>
            <a:off x="1238250" y="3257550"/>
            <a:ext cx="4229100" cy="2762250"/>
            <a:chOff x="654" y="2034"/>
            <a:chExt cx="2664" cy="1740"/>
          </a:xfrm>
        </p:grpSpPr>
        <p:sp>
          <p:nvSpPr>
            <p:cNvPr id="570468" name="Rectangle 100">
              <a:extLst>
                <a:ext uri="{FF2B5EF4-FFF2-40B4-BE49-F238E27FC236}">
                  <a16:creationId xmlns:a16="http://schemas.microsoft.com/office/drawing/2014/main" id="{0D43E8CD-1677-498B-A2DD-C5B6D4B7F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" y="2034"/>
              <a:ext cx="2664" cy="17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70419" name="Group 51">
              <a:extLst>
                <a:ext uri="{FF2B5EF4-FFF2-40B4-BE49-F238E27FC236}">
                  <a16:creationId xmlns:a16="http://schemas.microsoft.com/office/drawing/2014/main" id="{AEA9C632-1E59-4C34-A2ED-268F27E2A3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21" y="2843"/>
              <a:ext cx="383" cy="115"/>
              <a:chOff x="2018" y="2478"/>
              <a:chExt cx="544" cy="181"/>
            </a:xfrm>
          </p:grpSpPr>
          <p:sp>
            <p:nvSpPr>
              <p:cNvPr id="570420" name="Line 52">
                <a:extLst>
                  <a:ext uri="{FF2B5EF4-FFF2-40B4-BE49-F238E27FC236}">
                    <a16:creationId xmlns:a16="http://schemas.microsoft.com/office/drawing/2014/main" id="{486AB839-9DA3-4128-9497-2A38E235F0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8" y="2568"/>
                <a:ext cx="544" cy="0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21" name="Line 53">
                <a:extLst>
                  <a:ext uri="{FF2B5EF4-FFF2-40B4-BE49-F238E27FC236}">
                    <a16:creationId xmlns:a16="http://schemas.microsoft.com/office/drawing/2014/main" id="{E70E5492-8EF9-4E10-A569-88ACB88C3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64" y="2478"/>
                <a:ext cx="0" cy="181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22" name="Line 54">
                <a:extLst>
                  <a:ext uri="{FF2B5EF4-FFF2-40B4-BE49-F238E27FC236}">
                    <a16:creationId xmlns:a16="http://schemas.microsoft.com/office/drawing/2014/main" id="{CBDA73FE-0219-47CC-B25C-A115D4E94D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2" y="2478"/>
                <a:ext cx="0" cy="181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23" name="Line 55">
                <a:extLst>
                  <a:ext uri="{FF2B5EF4-FFF2-40B4-BE49-F238E27FC236}">
                    <a16:creationId xmlns:a16="http://schemas.microsoft.com/office/drawing/2014/main" id="{8B4B013C-09CB-4549-A52D-BA7D7323C0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3" y="2498"/>
                <a:ext cx="317" cy="0"/>
              </a:xfrm>
              <a:prstGeom prst="line">
                <a:avLst/>
              </a:prstGeom>
              <a:noFill/>
              <a:ln w="571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24" name="Line 56">
                <a:extLst>
                  <a:ext uri="{FF2B5EF4-FFF2-40B4-BE49-F238E27FC236}">
                    <a16:creationId xmlns:a16="http://schemas.microsoft.com/office/drawing/2014/main" id="{6666C320-9F60-4064-8371-D666A663BF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07" y="2635"/>
                <a:ext cx="317" cy="0"/>
              </a:xfrm>
              <a:prstGeom prst="line">
                <a:avLst/>
              </a:prstGeom>
              <a:noFill/>
              <a:ln w="57150">
                <a:solidFill>
                  <a:srgbClr val="FF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70434" name="Group 66">
              <a:extLst>
                <a:ext uri="{FF2B5EF4-FFF2-40B4-BE49-F238E27FC236}">
                  <a16:creationId xmlns:a16="http://schemas.microsoft.com/office/drawing/2014/main" id="{EECA241D-D91B-4F36-8DE0-2566D6829B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3" y="2579"/>
              <a:ext cx="117" cy="611"/>
              <a:chOff x="1362" y="2064"/>
              <a:chExt cx="174" cy="822"/>
            </a:xfrm>
          </p:grpSpPr>
          <p:sp>
            <p:nvSpPr>
              <p:cNvPr id="570435" name="Line 67">
                <a:extLst>
                  <a:ext uri="{FF2B5EF4-FFF2-40B4-BE49-F238E27FC236}">
                    <a16:creationId xmlns:a16="http://schemas.microsoft.com/office/drawing/2014/main" id="{48F248F5-2A37-49B9-8DA9-593BE19708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2" y="2322"/>
                <a:ext cx="12" cy="390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36" name="Line 68">
                <a:extLst>
                  <a:ext uri="{FF2B5EF4-FFF2-40B4-BE49-F238E27FC236}">
                    <a16:creationId xmlns:a16="http://schemas.microsoft.com/office/drawing/2014/main" id="{956DE3CA-45C8-40AD-8AEA-3A9DFDFF3F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8" y="2310"/>
                <a:ext cx="18" cy="378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37" name="Line 69">
                <a:extLst>
                  <a:ext uri="{FF2B5EF4-FFF2-40B4-BE49-F238E27FC236}">
                    <a16:creationId xmlns:a16="http://schemas.microsoft.com/office/drawing/2014/main" id="{5B5109C8-F684-4011-AD61-2EA84C4B57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4" y="2064"/>
                <a:ext cx="30" cy="822"/>
              </a:xfrm>
              <a:prstGeom prst="line">
                <a:avLst/>
              </a:prstGeom>
              <a:noFill/>
              <a:ln w="57150">
                <a:solidFill>
                  <a:srgbClr val="00CC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570438" name="Group 70">
              <a:extLst>
                <a:ext uri="{FF2B5EF4-FFF2-40B4-BE49-F238E27FC236}">
                  <a16:creationId xmlns:a16="http://schemas.microsoft.com/office/drawing/2014/main" id="{B6AE312B-7F57-4731-96E9-FA20E9F6DF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9" y="2886"/>
              <a:ext cx="2341" cy="15"/>
              <a:chOff x="1528" y="2542"/>
              <a:chExt cx="3464" cy="23"/>
            </a:xfrm>
          </p:grpSpPr>
          <p:sp>
            <p:nvSpPr>
              <p:cNvPr id="570439" name="Line 71">
                <a:extLst>
                  <a:ext uri="{FF2B5EF4-FFF2-40B4-BE49-F238E27FC236}">
                    <a16:creationId xmlns:a16="http://schemas.microsoft.com/office/drawing/2014/main" id="{10DAB5AA-3AC4-4786-8045-97B046E741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28" y="2565"/>
                <a:ext cx="484" cy="0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40" name="Line 72">
                <a:extLst>
                  <a:ext uri="{FF2B5EF4-FFF2-40B4-BE49-F238E27FC236}">
                    <a16:creationId xmlns:a16="http://schemas.microsoft.com/office/drawing/2014/main" id="{AE598679-5364-4FA1-B447-D2FE807CE8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565" y="2550"/>
                <a:ext cx="814" cy="15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41" name="Line 73">
                <a:extLst>
                  <a:ext uri="{FF2B5EF4-FFF2-40B4-BE49-F238E27FC236}">
                    <a16:creationId xmlns:a16="http://schemas.microsoft.com/office/drawing/2014/main" id="{264488B3-FAF3-425E-B433-40565EB23C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2" y="2542"/>
                <a:ext cx="760" cy="0"/>
              </a:xfrm>
              <a:prstGeom prst="line">
                <a:avLst/>
              </a:prstGeom>
              <a:noFill/>
              <a:ln w="57150">
                <a:solidFill>
                  <a:srgbClr val="33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70442" name="Line 74">
              <a:extLst>
                <a:ext uri="{FF2B5EF4-FFF2-40B4-BE49-F238E27FC236}">
                  <a16:creationId xmlns:a16="http://schemas.microsoft.com/office/drawing/2014/main" id="{84832CD7-3A59-461F-8261-6866D43B87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56" y="2942"/>
              <a:ext cx="1" cy="9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4" name="Line 76">
              <a:extLst>
                <a:ext uri="{FF2B5EF4-FFF2-40B4-BE49-F238E27FC236}">
                  <a16:creationId xmlns:a16="http://schemas.microsoft.com/office/drawing/2014/main" id="{C6D1C40F-C2EA-42FC-9B59-AE09030BDA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57" y="2477"/>
              <a:ext cx="0" cy="33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5" name="Line 77">
              <a:extLst>
                <a:ext uri="{FF2B5EF4-FFF2-40B4-BE49-F238E27FC236}">
                  <a16:creationId xmlns:a16="http://schemas.microsoft.com/office/drawing/2014/main" id="{013A5C91-1744-421A-A64A-B8E3B71189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063" y="2496"/>
              <a:ext cx="394" cy="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6" name="Line 78">
              <a:extLst>
                <a:ext uri="{FF2B5EF4-FFF2-40B4-BE49-F238E27FC236}">
                  <a16:creationId xmlns:a16="http://schemas.microsoft.com/office/drawing/2014/main" id="{1EAFB365-85F1-4A87-B99E-60D3C765368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68" y="2374"/>
              <a:ext cx="0" cy="235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7" name="Line 79">
              <a:extLst>
                <a:ext uri="{FF2B5EF4-FFF2-40B4-BE49-F238E27FC236}">
                  <a16:creationId xmlns:a16="http://schemas.microsoft.com/office/drawing/2014/main" id="{9A35824D-704E-478E-ABDF-99EC120417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56" y="3178"/>
              <a:ext cx="1" cy="391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8" name="Line 80">
              <a:extLst>
                <a:ext uri="{FF2B5EF4-FFF2-40B4-BE49-F238E27FC236}">
                  <a16:creationId xmlns:a16="http://schemas.microsoft.com/office/drawing/2014/main" id="{3985111E-5B63-4FAB-A7B1-4C4860AAD4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94" y="3580"/>
              <a:ext cx="542" cy="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49" name="Line 81">
              <a:extLst>
                <a:ext uri="{FF2B5EF4-FFF2-40B4-BE49-F238E27FC236}">
                  <a16:creationId xmlns:a16="http://schemas.microsoft.com/office/drawing/2014/main" id="{70BC3C02-3B95-4BAC-BF0E-B3C76545A0D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87" y="3583"/>
              <a:ext cx="78" cy="12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50" name="Line 82">
              <a:extLst>
                <a:ext uri="{FF2B5EF4-FFF2-40B4-BE49-F238E27FC236}">
                  <a16:creationId xmlns:a16="http://schemas.microsoft.com/office/drawing/2014/main" id="{9BDEFCD4-E365-403F-A312-F52C73A487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338" y="3598"/>
              <a:ext cx="67" cy="10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51" name="Line 83">
              <a:extLst>
                <a:ext uri="{FF2B5EF4-FFF2-40B4-BE49-F238E27FC236}">
                  <a16:creationId xmlns:a16="http://schemas.microsoft.com/office/drawing/2014/main" id="{D6E20742-B33E-4056-A7BC-3E7F400343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9" y="3594"/>
              <a:ext cx="77" cy="12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52" name="Line 84">
              <a:extLst>
                <a:ext uri="{FF2B5EF4-FFF2-40B4-BE49-F238E27FC236}">
                  <a16:creationId xmlns:a16="http://schemas.microsoft.com/office/drawing/2014/main" id="{28AE039C-C146-4032-9EE5-A3AA50E3E70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638" y="3588"/>
              <a:ext cx="79" cy="11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570456" name="Group 88">
              <a:extLst>
                <a:ext uri="{FF2B5EF4-FFF2-40B4-BE49-F238E27FC236}">
                  <a16:creationId xmlns:a16="http://schemas.microsoft.com/office/drawing/2014/main" id="{831AEB2C-D7C0-4DE1-B515-58F2833C1D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4" y="2144"/>
              <a:ext cx="228" cy="1357"/>
              <a:chOff x="1290" y="1382"/>
              <a:chExt cx="338" cy="2128"/>
            </a:xfrm>
          </p:grpSpPr>
          <p:sp>
            <p:nvSpPr>
              <p:cNvPr id="570457" name="Line 89">
                <a:extLst>
                  <a:ext uri="{FF2B5EF4-FFF2-40B4-BE49-F238E27FC236}">
                    <a16:creationId xmlns:a16="http://schemas.microsoft.com/office/drawing/2014/main" id="{148C69B8-027D-4CD9-A37D-C63B0D7523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60" y="2911"/>
                <a:ext cx="0" cy="576"/>
              </a:xfrm>
              <a:prstGeom prst="line">
                <a:avLst/>
              </a:prstGeom>
              <a:noFill/>
              <a:ln w="57150">
                <a:solidFill>
                  <a:srgbClr val="00CC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58" name="Line 90">
                <a:extLst>
                  <a:ext uri="{FF2B5EF4-FFF2-40B4-BE49-F238E27FC236}">
                    <a16:creationId xmlns:a16="http://schemas.microsoft.com/office/drawing/2014/main" id="{AF54C4A8-506F-479D-B62F-9846E3A14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428" y="1405"/>
                <a:ext cx="16" cy="669"/>
              </a:xfrm>
              <a:prstGeom prst="line">
                <a:avLst/>
              </a:prstGeom>
              <a:noFill/>
              <a:ln w="57150">
                <a:solidFill>
                  <a:srgbClr val="00CC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59" name="Line 91">
                <a:extLst>
                  <a:ext uri="{FF2B5EF4-FFF2-40B4-BE49-F238E27FC236}">
                    <a16:creationId xmlns:a16="http://schemas.microsoft.com/office/drawing/2014/main" id="{3CE1B076-8F1A-4BA0-AF31-B317A072A1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0" y="1382"/>
                <a:ext cx="315" cy="46"/>
              </a:xfrm>
              <a:prstGeom prst="line">
                <a:avLst/>
              </a:prstGeom>
              <a:noFill/>
              <a:ln w="57150">
                <a:solidFill>
                  <a:srgbClr val="00CC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460" name="Line 92">
                <a:extLst>
                  <a:ext uri="{FF2B5EF4-FFF2-40B4-BE49-F238E27FC236}">
                    <a16:creationId xmlns:a16="http://schemas.microsoft.com/office/drawing/2014/main" id="{768AD65B-4248-48F2-AE32-EFF1F11EE2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98" y="3441"/>
                <a:ext cx="330" cy="69"/>
              </a:xfrm>
              <a:prstGeom prst="line">
                <a:avLst/>
              </a:prstGeom>
              <a:noFill/>
              <a:ln w="57150">
                <a:solidFill>
                  <a:srgbClr val="00CC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570462" name="Line 94">
              <a:extLst>
                <a:ext uri="{FF2B5EF4-FFF2-40B4-BE49-F238E27FC236}">
                  <a16:creationId xmlns:a16="http://schemas.microsoft.com/office/drawing/2014/main" id="{D221FF71-A760-4381-B9ED-87F9A6B4351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414" y="3101"/>
              <a:ext cx="763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63" name="Line 95">
              <a:extLst>
                <a:ext uri="{FF2B5EF4-FFF2-40B4-BE49-F238E27FC236}">
                  <a16:creationId xmlns:a16="http://schemas.microsoft.com/office/drawing/2014/main" id="{93E6661E-C1D5-459B-B640-7B43BB986FA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8" y="2945"/>
              <a:ext cx="0" cy="391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64" name="Line 96">
              <a:extLst>
                <a:ext uri="{FF2B5EF4-FFF2-40B4-BE49-F238E27FC236}">
                  <a16:creationId xmlns:a16="http://schemas.microsoft.com/office/drawing/2014/main" id="{8429D48A-3937-41C4-B85B-6D95C754326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388" y="2479"/>
              <a:ext cx="5" cy="363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65" name="Line 97">
              <a:extLst>
                <a:ext uri="{FF2B5EF4-FFF2-40B4-BE49-F238E27FC236}">
                  <a16:creationId xmlns:a16="http://schemas.microsoft.com/office/drawing/2014/main" id="{1C73DAED-EB96-4E42-96A5-2B9870E5DE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3" y="2489"/>
              <a:ext cx="410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66" name="Line 98">
              <a:extLst>
                <a:ext uri="{FF2B5EF4-FFF2-40B4-BE49-F238E27FC236}">
                  <a16:creationId xmlns:a16="http://schemas.microsoft.com/office/drawing/2014/main" id="{F9A07A2E-B0B2-49E1-8AB1-86F7051C6B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13" y="2367"/>
              <a:ext cx="0" cy="245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27" name="Line 59">
              <a:extLst>
                <a:ext uri="{FF2B5EF4-FFF2-40B4-BE49-F238E27FC236}">
                  <a16:creationId xmlns:a16="http://schemas.microsoft.com/office/drawing/2014/main" id="{1B4FF1F0-C28F-4A03-BBFC-65A547790A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49" y="2886"/>
              <a:ext cx="122" cy="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28" name="Line 60">
              <a:extLst>
                <a:ext uri="{FF2B5EF4-FFF2-40B4-BE49-F238E27FC236}">
                  <a16:creationId xmlns:a16="http://schemas.microsoft.com/office/drawing/2014/main" id="{6B0145D1-96B2-4F78-9543-6A6F3AFD88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23" y="2885"/>
              <a:ext cx="118" cy="0"/>
            </a:xfrm>
            <a:prstGeom prst="line">
              <a:avLst/>
            </a:prstGeom>
            <a:noFill/>
            <a:ln w="57150">
              <a:solidFill>
                <a:srgbClr val="33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29" name="Line 61">
              <a:extLst>
                <a:ext uri="{FF2B5EF4-FFF2-40B4-BE49-F238E27FC236}">
                  <a16:creationId xmlns:a16="http://schemas.microsoft.com/office/drawing/2014/main" id="{9F3B56ED-2574-4C18-8879-A56A175DD1A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83" y="2840"/>
              <a:ext cx="324" cy="10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32" name="Line 64">
              <a:extLst>
                <a:ext uri="{FF2B5EF4-FFF2-40B4-BE49-F238E27FC236}">
                  <a16:creationId xmlns:a16="http://schemas.microsoft.com/office/drawing/2014/main" id="{7C1AA683-AF36-4C31-B72D-93DFAF600F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177" y="3108"/>
              <a:ext cx="103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33" name="Line 65">
              <a:extLst>
                <a:ext uri="{FF2B5EF4-FFF2-40B4-BE49-F238E27FC236}">
                  <a16:creationId xmlns:a16="http://schemas.microsoft.com/office/drawing/2014/main" id="{7D41C501-BD76-4E9D-B6A8-56E62C87B0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31" y="3107"/>
              <a:ext cx="130" cy="0"/>
            </a:xfrm>
            <a:prstGeom prst="line">
              <a:avLst/>
            </a:prstGeom>
            <a:noFill/>
            <a:ln w="57150">
              <a:solidFill>
                <a:srgbClr val="FF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70426" name="Rectangle 58">
              <a:extLst>
                <a:ext uri="{FF2B5EF4-FFF2-40B4-BE49-F238E27FC236}">
                  <a16:creationId xmlns:a16="http://schemas.microsoft.com/office/drawing/2014/main" id="{F46228C7-F58D-4653-80C7-592A19F4A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5" y="2825"/>
              <a:ext cx="346" cy="121"/>
            </a:xfrm>
            <a:prstGeom prst="rect">
              <a:avLst/>
            </a:prstGeom>
            <a:noFill/>
            <a:ln w="571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kumimoji="0" lang="fr-FR" altLang="fr-FR" sz="4400" b="0">
                <a:solidFill>
                  <a:srgbClr val="FF33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70431" name="Rectangle 63">
              <a:extLst>
                <a:ext uri="{FF2B5EF4-FFF2-40B4-BE49-F238E27FC236}">
                  <a16:creationId xmlns:a16="http://schemas.microsoft.com/office/drawing/2014/main" id="{EB44AC4C-9392-4DED-BBB5-97BA08A3E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0" y="3045"/>
              <a:ext cx="349" cy="125"/>
            </a:xfrm>
            <a:prstGeom prst="rect">
              <a:avLst/>
            </a:prstGeom>
            <a:noFill/>
            <a:ln w="57150" algn="ctr">
              <a:solidFill>
                <a:srgbClr val="FF33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70370" name="Text Box 2">
            <a:extLst>
              <a:ext uri="{FF2B5EF4-FFF2-40B4-BE49-F238E27FC236}">
                <a16:creationId xmlns:a16="http://schemas.microsoft.com/office/drawing/2014/main" id="{20F63DD0-B260-40E2-9354-E2E5496E92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0371" name="Text Box 3">
            <a:extLst>
              <a:ext uri="{FF2B5EF4-FFF2-40B4-BE49-F238E27FC236}">
                <a16:creationId xmlns:a16="http://schemas.microsoft.com/office/drawing/2014/main" id="{8F2E6133-11D8-43ED-B0A3-EE28B0025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1371600"/>
            <a:ext cx="3181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Peu-on avoir un exemple ?</a:t>
            </a:r>
          </a:p>
        </p:txBody>
      </p:sp>
      <p:sp>
        <p:nvSpPr>
          <p:cNvPr id="570387" name="Text Box 19">
            <a:extLst>
              <a:ext uri="{FF2B5EF4-FFF2-40B4-BE49-F238E27FC236}">
                <a16:creationId xmlns:a16="http://schemas.microsoft.com/office/drawing/2014/main" id="{2F4B6E83-83EE-438B-B874-2CD67320E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2046288"/>
            <a:ext cx="3067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Autre exemple :</a:t>
            </a:r>
          </a:p>
        </p:txBody>
      </p:sp>
      <p:sp>
        <p:nvSpPr>
          <p:cNvPr id="570417" name="Text Box 49">
            <a:extLst>
              <a:ext uri="{FF2B5EF4-FFF2-40B4-BE49-F238E27FC236}">
                <a16:creationId xmlns:a16="http://schemas.microsoft.com/office/drawing/2014/main" id="{1133A3EB-719D-4569-9051-23354D459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0418" name="Object 50">
            <a:extLst>
              <a:ext uri="{FF2B5EF4-FFF2-40B4-BE49-F238E27FC236}">
                <a16:creationId xmlns:a16="http://schemas.microsoft.com/office/drawing/2014/main" id="{30F72A38-A7F5-4228-8BD6-05EA09FEF2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86338" y="1976438"/>
          <a:ext cx="3667125" cy="214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0472" name="Image bitmap" r:id="rId3" imgW="3666667" imgH="2142857" progId="Paint.Picture">
                  <p:embed/>
                </p:oleObj>
              </mc:Choice>
              <mc:Fallback>
                <p:oleObj name="Image bitmap" r:id="rId3" imgW="3666667" imgH="2142857" progId="Paint.Picture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6338" y="1976438"/>
                        <a:ext cx="3667125" cy="214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0470" name="Text Box 102">
            <a:extLst>
              <a:ext uri="{FF2B5EF4-FFF2-40B4-BE49-F238E27FC236}">
                <a16:creationId xmlns:a16="http://schemas.microsoft.com/office/drawing/2014/main" id="{93D7548C-19E8-40BD-A6B0-20B9E463C5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8138" y="6134100"/>
            <a:ext cx="66976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3200">
                <a:latin typeface="Arial Narrow" panose="020B0606020202030204" pitchFamily="34" charset="0"/>
              </a:rPr>
              <a:t>…MAIS COMMENT FAIT-ON TOUT CA ?</a:t>
            </a:r>
          </a:p>
        </p:txBody>
      </p:sp>
      <p:sp>
        <p:nvSpPr>
          <p:cNvPr id="570471" name="Rectangle 103">
            <a:extLst>
              <a:ext uri="{FF2B5EF4-FFF2-40B4-BE49-F238E27FC236}">
                <a16:creationId xmlns:a16="http://schemas.microsoft.com/office/drawing/2014/main" id="{DB7A4A0D-51CB-4441-B2DE-71B915D50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0" y="2593975"/>
            <a:ext cx="2763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un étau de modéliste…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0470" grpId="0" autoUpdateAnimBg="0"/>
      <p:bldP spid="57047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624" name="Text Box 232">
            <a:extLst>
              <a:ext uri="{FF2B5EF4-FFF2-40B4-BE49-F238E27FC236}">
                <a16:creationId xmlns:a16="http://schemas.microsoft.com/office/drawing/2014/main" id="{375CADC5-8F03-4AA7-9403-DB5496B26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0" y="3676650"/>
            <a:ext cx="25527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Il y en a </a:t>
            </a:r>
            <a:r>
              <a:rPr lang="fr-FR" altLang="fr-FR" sz="2800">
                <a:latin typeface="Arial Narrow" panose="020B0606020202030204" pitchFamily="34" charset="0"/>
              </a:rPr>
              <a:t>11</a:t>
            </a:r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 au total</a:t>
            </a:r>
          </a:p>
        </p:txBody>
      </p:sp>
      <p:sp>
        <p:nvSpPr>
          <p:cNvPr id="571437" name="Text Box 45">
            <a:extLst>
              <a:ext uri="{FF2B5EF4-FFF2-40B4-BE49-F238E27FC236}">
                <a16:creationId xmlns:a16="http://schemas.microsoft.com/office/drawing/2014/main" id="{320FABA6-7D4F-466D-A67F-57EE7BF4F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1438" name="Text Box 46">
            <a:extLst>
              <a:ext uri="{FF2B5EF4-FFF2-40B4-BE49-F238E27FC236}">
                <a16:creationId xmlns:a16="http://schemas.microsoft.com/office/drawing/2014/main" id="{592EF3FF-A194-4431-92F5-C85B8A865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1442" name="Text Box 50">
            <a:extLst>
              <a:ext uri="{FF2B5EF4-FFF2-40B4-BE49-F238E27FC236}">
                <a16:creationId xmlns:a16="http://schemas.microsoft.com/office/drawing/2014/main" id="{538D8731-D899-4D53-A4C1-2EAB430845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1621" name="Group 229">
            <a:extLst>
              <a:ext uri="{FF2B5EF4-FFF2-40B4-BE49-F238E27FC236}">
                <a16:creationId xmlns:a16="http://schemas.microsoft.com/office/drawing/2014/main" id="{74F03AA1-2E68-4778-974E-C773F1B87C8D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1655746125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457529162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2071479707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1969060953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2404338928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1246654573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745792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105722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Encastrement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530356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3151099"/>
                  </a:ext>
                </a:extLst>
              </a:tr>
            </a:tbl>
          </a:graphicData>
        </a:graphic>
      </p:graphicFrame>
      <p:graphicFrame>
        <p:nvGraphicFramePr>
          <p:cNvPr id="571622" name="Object 230">
            <a:extLst>
              <a:ext uri="{FF2B5EF4-FFF2-40B4-BE49-F238E27FC236}">
                <a16:creationId xmlns:a16="http://schemas.microsoft.com/office/drawing/2014/main" id="{1543F7D6-153A-4C94-B057-E66597BF0F3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20013" y="4384675"/>
          <a:ext cx="1200150" cy="808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625" name="Document" r:id="rId3" imgW="714960" imgH="480960" progId="Word.Document.8">
                  <p:embed/>
                </p:oleObj>
              </mc:Choice>
              <mc:Fallback>
                <p:oleObj name="Document" r:id="rId3" imgW="714960" imgH="480960" progId="Word.Document.8">
                  <p:embed/>
                  <p:pic>
                    <p:nvPicPr>
                      <p:cNvPr id="0" name="Object 2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0013" y="4384675"/>
                        <a:ext cx="1200150" cy="808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1623" name="Object 231">
            <a:extLst>
              <a:ext uri="{FF2B5EF4-FFF2-40B4-BE49-F238E27FC236}">
                <a16:creationId xmlns:a16="http://schemas.microsoft.com/office/drawing/2014/main" id="{135497DA-600F-4063-B57B-0A17BEC6F83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07038" y="4357688"/>
          <a:ext cx="1987550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1626" name="Document" r:id="rId5" imgW="1019880" imgH="448560" progId="Word.Document.8">
                  <p:embed/>
                </p:oleObj>
              </mc:Choice>
              <mc:Fallback>
                <p:oleObj name="Document" r:id="rId5" imgW="1019880" imgH="448560" progId="Word.Document.8">
                  <p:embed/>
                  <p:pic>
                    <p:nvPicPr>
                      <p:cNvPr id="0" name="Object 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7038" y="4357688"/>
                        <a:ext cx="1987550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1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1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1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1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162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Text Box 2">
            <a:extLst>
              <a:ext uri="{FF2B5EF4-FFF2-40B4-BE49-F238E27FC236}">
                <a16:creationId xmlns:a16="http://schemas.microsoft.com/office/drawing/2014/main" id="{8594D738-20E6-4173-8C46-A9D05986D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2419" name="Text Box 3">
            <a:extLst>
              <a:ext uri="{FF2B5EF4-FFF2-40B4-BE49-F238E27FC236}">
                <a16:creationId xmlns:a16="http://schemas.microsoft.com/office/drawing/2014/main" id="{A58F8EB4-6022-4CF2-A2F3-CBA0E90347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2422" name="Text Box 6">
            <a:extLst>
              <a:ext uri="{FF2B5EF4-FFF2-40B4-BE49-F238E27FC236}">
                <a16:creationId xmlns:a16="http://schemas.microsoft.com/office/drawing/2014/main" id="{E5B50AC6-6A95-410A-A088-5C1B3F5F8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2426" name="Group 10">
            <a:extLst>
              <a:ext uri="{FF2B5EF4-FFF2-40B4-BE49-F238E27FC236}">
                <a16:creationId xmlns:a16="http://schemas.microsoft.com/office/drawing/2014/main" id="{7B14160C-9C6D-4AB2-82D1-46E5AF585F50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3616851250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3470655742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3585664886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2627606352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3248882701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2411220879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02526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846135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Pivot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599683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0263018"/>
                  </a:ext>
                </a:extLst>
              </a:tr>
            </a:tbl>
          </a:graphicData>
        </a:graphic>
      </p:graphicFrame>
      <p:graphicFrame>
        <p:nvGraphicFramePr>
          <p:cNvPr id="572455" name="Object 39">
            <a:extLst>
              <a:ext uri="{FF2B5EF4-FFF2-40B4-BE49-F238E27FC236}">
                <a16:creationId xmlns:a16="http://schemas.microsoft.com/office/drawing/2014/main" id="{3556AD61-7D4A-41AF-9656-4A9A420271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94613" y="4378325"/>
          <a:ext cx="1203325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457" name="Document" r:id="rId3" imgW="800640" imgH="500400" progId="Word.Document.8">
                  <p:embed/>
                </p:oleObj>
              </mc:Choice>
              <mc:Fallback>
                <p:oleObj name="Document" r:id="rId3" imgW="800640" imgH="50040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94613" y="4378325"/>
                        <a:ext cx="1203325" cy="752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2456" name="Object 40">
            <a:extLst>
              <a:ext uri="{FF2B5EF4-FFF2-40B4-BE49-F238E27FC236}">
                <a16:creationId xmlns:a16="http://schemas.microsoft.com/office/drawing/2014/main" id="{EB014F73-99D1-41B5-983F-E6F4A36C2F9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78450" y="4335463"/>
          <a:ext cx="2078038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2458" name="Document" r:id="rId5" imgW="1524600" imgH="563400" progId="Word.Document.8">
                  <p:embed/>
                </p:oleObj>
              </mc:Choice>
              <mc:Fallback>
                <p:oleObj name="Document" r:id="rId5" imgW="1524600" imgH="56340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8450" y="4335463"/>
                        <a:ext cx="2078038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Text Box 2">
            <a:extLst>
              <a:ext uri="{FF2B5EF4-FFF2-40B4-BE49-F238E27FC236}">
                <a16:creationId xmlns:a16="http://schemas.microsoft.com/office/drawing/2014/main" id="{CED1C35F-420E-40C2-B8B3-CFA9ACA4D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3443" name="Text Box 3">
            <a:extLst>
              <a:ext uri="{FF2B5EF4-FFF2-40B4-BE49-F238E27FC236}">
                <a16:creationId xmlns:a16="http://schemas.microsoft.com/office/drawing/2014/main" id="{5950FAEE-BDB1-492C-B27E-3FF11483D0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3445" name="Text Box 5">
            <a:extLst>
              <a:ext uri="{FF2B5EF4-FFF2-40B4-BE49-F238E27FC236}">
                <a16:creationId xmlns:a16="http://schemas.microsoft.com/office/drawing/2014/main" id="{B3CF4021-FD6E-4ACE-A3BF-AD0831DE38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3446" name="Text Box 6">
            <a:extLst>
              <a:ext uri="{FF2B5EF4-FFF2-40B4-BE49-F238E27FC236}">
                <a16:creationId xmlns:a16="http://schemas.microsoft.com/office/drawing/2014/main" id="{E8075372-4B0B-47C8-B68C-609C4FF021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3450" name="Group 10">
            <a:extLst>
              <a:ext uri="{FF2B5EF4-FFF2-40B4-BE49-F238E27FC236}">
                <a16:creationId xmlns:a16="http://schemas.microsoft.com/office/drawing/2014/main" id="{DE0A8ED9-6D7B-4884-BD93-3F6C7DE2742A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2997185634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1639175613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952270906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3735061022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1042875620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3160746316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5219871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965403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Glissière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861063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6356280"/>
                  </a:ext>
                </a:extLst>
              </a:tr>
            </a:tbl>
          </a:graphicData>
        </a:graphic>
      </p:graphicFrame>
      <p:graphicFrame>
        <p:nvGraphicFramePr>
          <p:cNvPr id="573479" name="Object 39">
            <a:extLst>
              <a:ext uri="{FF2B5EF4-FFF2-40B4-BE49-F238E27FC236}">
                <a16:creationId xmlns:a16="http://schemas.microsoft.com/office/drawing/2014/main" id="{4C2AD302-F3A4-46BE-99AF-F747FD7A64B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50175" y="4337050"/>
          <a:ext cx="1128713" cy="836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81" name="Document" r:id="rId3" imgW="791280" imgH="585720" progId="Word.Document.8">
                  <p:embed/>
                </p:oleObj>
              </mc:Choice>
              <mc:Fallback>
                <p:oleObj name="Document" r:id="rId3" imgW="791280" imgH="58572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0175" y="4337050"/>
                        <a:ext cx="1128713" cy="836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80" name="Object 40">
            <a:extLst>
              <a:ext uri="{FF2B5EF4-FFF2-40B4-BE49-F238E27FC236}">
                <a16:creationId xmlns:a16="http://schemas.microsoft.com/office/drawing/2014/main" id="{D765CC62-0086-49DE-9914-6B7D472975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48288" y="4375150"/>
          <a:ext cx="2166937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482" name="Document" r:id="rId5" imgW="1524600" imgH="470160" progId="Word.Document.8">
                  <p:embed/>
                </p:oleObj>
              </mc:Choice>
              <mc:Fallback>
                <p:oleObj name="Document" r:id="rId5" imgW="1524600" imgH="47016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8288" y="4375150"/>
                        <a:ext cx="2166937" cy="668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Text Box 2">
            <a:extLst>
              <a:ext uri="{FF2B5EF4-FFF2-40B4-BE49-F238E27FC236}">
                <a16:creationId xmlns:a16="http://schemas.microsoft.com/office/drawing/2014/main" id="{402C6BE6-24A4-45C2-BBD6-70D1BBDE85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228600"/>
            <a:ext cx="67516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4800" b="0">
                <a:latin typeface="Arial Narrow" panose="020B0606020202030204" pitchFamily="34" charset="0"/>
              </a:rPr>
              <a:t>LE SCHÉMA CINÉMATIQUE</a:t>
            </a:r>
            <a:r>
              <a:rPr lang="fr-FR" altLang="fr-FR" sz="2400" b="0">
                <a:latin typeface="Arial Narrow" panose="020B0606020202030204" pitchFamily="34" charset="0"/>
              </a:rPr>
              <a:t> </a:t>
            </a:r>
          </a:p>
        </p:txBody>
      </p:sp>
      <p:sp>
        <p:nvSpPr>
          <p:cNvPr id="574467" name="Text Box 3">
            <a:extLst>
              <a:ext uri="{FF2B5EF4-FFF2-40B4-BE49-F238E27FC236}">
                <a16:creationId xmlns:a16="http://schemas.microsoft.com/office/drawing/2014/main" id="{26736F3C-62D8-4CE5-BF18-ACA236A4D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2075" y="1333500"/>
            <a:ext cx="68961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2400" b="0">
                <a:solidFill>
                  <a:schemeClr val="tx1"/>
                </a:solidFill>
                <a:latin typeface="Arial Narrow" panose="020B0606020202030204" pitchFamily="34" charset="0"/>
              </a:rPr>
              <a:t>Avant de détailler la méthode, voyons d’abord quelles sont les liaisons normalisées, comment on les distingue  et comment elles sont représentées :</a:t>
            </a:r>
          </a:p>
        </p:txBody>
      </p:sp>
      <p:sp>
        <p:nvSpPr>
          <p:cNvPr id="574469" name="Text Box 5">
            <a:extLst>
              <a:ext uri="{FF2B5EF4-FFF2-40B4-BE49-F238E27FC236}">
                <a16:creationId xmlns:a16="http://schemas.microsoft.com/office/drawing/2014/main" id="{EF1E5B6E-21C1-40A9-87A5-E19F48C2C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0325" y="2228850"/>
            <a:ext cx="22479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4470" name="Text Box 6">
            <a:extLst>
              <a:ext uri="{FF2B5EF4-FFF2-40B4-BE49-F238E27FC236}">
                <a16:creationId xmlns:a16="http://schemas.microsoft.com/office/drawing/2014/main" id="{F9D4842F-3B9E-4ED0-9712-9B24F14FE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75" y="2952750"/>
            <a:ext cx="19145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altLang="fr-FR" sz="2400" b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574474" name="Group 10">
            <a:extLst>
              <a:ext uri="{FF2B5EF4-FFF2-40B4-BE49-F238E27FC236}">
                <a16:creationId xmlns:a16="http://schemas.microsoft.com/office/drawing/2014/main" id="{F7A45A2E-EB4C-4FDF-813B-CD0D3204FDCD}"/>
              </a:ext>
            </a:extLst>
          </p:cNvPr>
          <p:cNvGraphicFramePr>
            <a:graphicFrameLocks noGrp="1"/>
          </p:cNvGraphicFramePr>
          <p:nvPr/>
        </p:nvGraphicFramePr>
        <p:xfrm>
          <a:off x="876300" y="2844800"/>
          <a:ext cx="8134350" cy="3052763"/>
        </p:xfrm>
        <a:graphic>
          <a:graphicData uri="http://schemas.openxmlformats.org/drawingml/2006/table">
            <a:tbl>
              <a:tblPr/>
              <a:tblGrid>
                <a:gridCol w="1600200">
                  <a:extLst>
                    <a:ext uri="{9D8B030D-6E8A-4147-A177-3AD203B41FA5}">
                      <a16:colId xmlns:a16="http://schemas.microsoft.com/office/drawing/2014/main" val="39510152"/>
                    </a:ext>
                  </a:extLst>
                </a:gridCol>
                <a:gridCol w="1111250">
                  <a:extLst>
                    <a:ext uri="{9D8B030D-6E8A-4147-A177-3AD203B41FA5}">
                      <a16:colId xmlns:a16="http://schemas.microsoft.com/office/drawing/2014/main" val="599947983"/>
                    </a:ext>
                  </a:extLst>
                </a:gridCol>
                <a:gridCol w="384175">
                  <a:extLst>
                    <a:ext uri="{9D8B030D-6E8A-4147-A177-3AD203B41FA5}">
                      <a16:colId xmlns:a16="http://schemas.microsoft.com/office/drawing/2014/main" val="2635788740"/>
                    </a:ext>
                  </a:extLst>
                </a:gridCol>
                <a:gridCol w="1338263">
                  <a:extLst>
                    <a:ext uri="{9D8B030D-6E8A-4147-A177-3AD203B41FA5}">
                      <a16:colId xmlns:a16="http://schemas.microsoft.com/office/drawing/2014/main" val="1094592280"/>
                    </a:ext>
                  </a:extLst>
                </a:gridCol>
                <a:gridCol w="2274887">
                  <a:extLst>
                    <a:ext uri="{9D8B030D-6E8A-4147-A177-3AD203B41FA5}">
                      <a16:colId xmlns:a16="http://schemas.microsoft.com/office/drawing/2014/main" val="896835098"/>
                    </a:ext>
                  </a:extLst>
                </a:gridCol>
                <a:gridCol w="1425575">
                  <a:extLst>
                    <a:ext uri="{9D8B030D-6E8A-4147-A177-3AD203B41FA5}">
                      <a16:colId xmlns:a16="http://schemas.microsoft.com/office/drawing/2014/main" val="1827118879"/>
                    </a:ext>
                  </a:extLst>
                </a:gridCol>
              </a:tblGrid>
              <a:tr h="3905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Nom de la liaison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Degrés de liberté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Mouvements relatifs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Représentation normalisée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9019057"/>
                  </a:ext>
                </a:extLst>
              </a:tr>
              <a:tr h="58737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Vues planes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Perspective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1990336"/>
                  </a:ext>
                </a:extLst>
              </a:tr>
              <a:tr h="10382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Hélicoïdale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32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Translation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fr-FR" altLang="fr-FR" sz="28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9411371"/>
                  </a:ext>
                </a:extLst>
              </a:tr>
              <a:tr h="103663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rgbClr val="CC0000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rgbClr val="009900"/>
                        </a:buClr>
                        <a:buSzPct val="60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5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8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fr-FR" alt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Arial" panose="020B0604020202020204" pitchFamily="34" charset="0"/>
                        </a:rPr>
                        <a:t>Rotation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49056"/>
                  </a:ext>
                </a:extLst>
              </a:tr>
            </a:tbl>
          </a:graphicData>
        </a:graphic>
      </p:graphicFrame>
      <p:graphicFrame>
        <p:nvGraphicFramePr>
          <p:cNvPr id="574503" name="Object 39">
            <a:extLst>
              <a:ext uri="{FF2B5EF4-FFF2-40B4-BE49-F238E27FC236}">
                <a16:creationId xmlns:a16="http://schemas.microsoft.com/office/drawing/2014/main" id="{C7D77A1F-139E-43E4-A980-86B138E790A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75563" y="4346575"/>
          <a:ext cx="1252537" cy="94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07" name="Document" r:id="rId3" imgW="486360" imgH="364680" progId="Word.Document.8">
                  <p:embed/>
                </p:oleObj>
              </mc:Choice>
              <mc:Fallback>
                <p:oleObj name="Document" r:id="rId3" imgW="486360" imgH="364680" progId="Word.Document.8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75563" y="4346575"/>
                        <a:ext cx="1252537" cy="941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4504" name="Object 40">
            <a:extLst>
              <a:ext uri="{FF2B5EF4-FFF2-40B4-BE49-F238E27FC236}">
                <a16:creationId xmlns:a16="http://schemas.microsoft.com/office/drawing/2014/main" id="{9639E1C5-7E19-4813-8F41-EC819ACB318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37175" y="4510088"/>
          <a:ext cx="2217738" cy="468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508" name="Document" r:id="rId5" imgW="1715040" imgH="361800" progId="Word.Document.8">
                  <p:embed/>
                </p:oleObj>
              </mc:Choice>
              <mc:Fallback>
                <p:oleObj name="Document" r:id="rId5" imgW="1715040" imgH="361800" progId="Word.Document.8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7175" y="4510088"/>
                        <a:ext cx="2217738" cy="468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4506" name="Rectangle 42">
            <a:extLst>
              <a:ext uri="{FF2B5EF4-FFF2-40B4-BE49-F238E27FC236}">
                <a16:creationId xmlns:a16="http://schemas.microsoft.com/office/drawing/2014/main" id="{AF9891B9-EA90-4D94-9EC6-A864186E45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900" y="5908675"/>
            <a:ext cx="75057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fr-FR" altLang="fr-FR" sz="1800" b="0" i="1" u="sng">
                <a:solidFill>
                  <a:schemeClr val="tx1"/>
                </a:solidFill>
              </a:rPr>
              <a:t>Remarque :</a:t>
            </a:r>
            <a:r>
              <a:rPr lang="fr-FR" altLang="fr-FR" sz="1800" b="0" i="1">
                <a:solidFill>
                  <a:schemeClr val="tx1"/>
                </a:solidFill>
              </a:rPr>
              <a:t> La liaison hélicoïdale ne permet qu’un seul degré de liberté puisque les 2 mouvements relatifs ne sont pas indépendants.</a:t>
            </a:r>
            <a:r>
              <a:rPr lang="en-US" altLang="fr-FR" sz="1400" b="0">
                <a:solidFill>
                  <a:schemeClr val="tx1"/>
                </a:solidFill>
              </a:rPr>
              <a:t>    </a:t>
            </a:r>
          </a:p>
          <a:p>
            <a:pPr algn="ctr"/>
            <a:r>
              <a:rPr lang="en-US" altLang="fr-FR" sz="1800"/>
              <a:t>ON DIT QU’ILS SONT</a:t>
            </a:r>
            <a:r>
              <a:rPr lang="en-US" altLang="fr-FR" sz="1800" b="0">
                <a:solidFill>
                  <a:schemeClr val="tx1"/>
                </a:solidFill>
              </a:rPr>
              <a:t> </a:t>
            </a:r>
            <a:r>
              <a:rPr lang="en-US" altLang="fr-FR" sz="1800"/>
              <a:t>CONJUGUES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sine">
  <a:themeElements>
    <a:clrScheme name="Usine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Us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fr-FR" sz="12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fr-FR" sz="1200" b="1" i="0" u="none" strike="noStrike" cap="none" normalizeH="0" baseline="0" smtClean="0">
            <a:ln>
              <a:noFill/>
            </a:ln>
            <a:solidFill>
              <a:schemeClr val="accent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Usine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ine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ine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sine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ine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ine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sine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Designs\Usine.pot</Template>
  <TotalTime>980</TotalTime>
  <Words>1436</Words>
  <Application>Microsoft Office PowerPoint</Application>
  <PresentationFormat>Affichage à l'écran (4:3)</PresentationFormat>
  <Paragraphs>318</Paragraphs>
  <Slides>24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24</vt:i4>
      </vt:variant>
    </vt:vector>
  </HeadingPairs>
  <TitlesOfParts>
    <vt:vector size="32" baseType="lpstr">
      <vt:lpstr>Times New Roman</vt:lpstr>
      <vt:lpstr>Arial</vt:lpstr>
      <vt:lpstr>Arial Narrow</vt:lpstr>
      <vt:lpstr>Wingdings</vt:lpstr>
      <vt:lpstr>Arial Black</vt:lpstr>
      <vt:lpstr>Usine</vt:lpstr>
      <vt:lpstr>Image bitmap</vt:lpstr>
      <vt:lpstr>Document Microsoft Word</vt:lpstr>
      <vt:lpstr>LE SCHEMA CINEMATIQUE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SCHEMA CINEMATIQUE</dc:title>
  <dc:creator>stephane</dc:creator>
  <cp:lastModifiedBy>a</cp:lastModifiedBy>
  <cp:revision>16</cp:revision>
  <cp:lastPrinted>1601-01-01T00:00:00Z</cp:lastPrinted>
  <dcterms:created xsi:type="dcterms:W3CDTF">2004-12-15T18:02:07Z</dcterms:created>
  <dcterms:modified xsi:type="dcterms:W3CDTF">2020-09-28T08:30:11Z</dcterms:modified>
</cp:coreProperties>
</file>